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301" r:id="rId2"/>
    <p:sldId id="313" r:id="rId3"/>
    <p:sldId id="314" r:id="rId4"/>
    <p:sldId id="315" r:id="rId5"/>
    <p:sldId id="316" r:id="rId6"/>
    <p:sldId id="318" r:id="rId7"/>
    <p:sldId id="321" r:id="rId8"/>
    <p:sldId id="308" r:id="rId9"/>
    <p:sldId id="309" r:id="rId10"/>
    <p:sldId id="320" r:id="rId11"/>
    <p:sldId id="323" r:id="rId12"/>
    <p:sldId id="324" r:id="rId13"/>
    <p:sldId id="325" r:id="rId14"/>
    <p:sldId id="292" r:id="rId15"/>
    <p:sldId id="327" r:id="rId16"/>
    <p:sldId id="311" r:id="rId17"/>
    <p:sldId id="305" r:id="rId18"/>
    <p:sldId id="340" r:id="rId19"/>
    <p:sldId id="302" r:id="rId20"/>
    <p:sldId id="330" r:id="rId21"/>
    <p:sldId id="328" r:id="rId22"/>
    <p:sldId id="329" r:id="rId23"/>
    <p:sldId id="343" r:id="rId24"/>
    <p:sldId id="322" r:id="rId2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6EA"/>
    <a:srgbClr val="7030A0"/>
    <a:srgbClr val="CC66FF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3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CC6CB57-4BA1-4DFA-A86F-5243DC9F3508}" type="doc">
      <dgm:prSet loTypeId="urn:microsoft.com/office/officeart/2005/8/layout/pyramid1" loCatId="pyramid" qsTypeId="urn:microsoft.com/office/officeart/2005/8/quickstyle/simple1" qsCatId="simple" csTypeId="urn:microsoft.com/office/officeart/2005/8/colors/accent1_1" csCatId="accent1" phldr="1"/>
      <dgm:spPr/>
    </dgm:pt>
    <dgm:pt modelId="{71DDB16A-69B1-440D-8427-CF2387340703}">
      <dgm:prSet phldrT="[Текст]"/>
      <dgm:spPr>
        <a:solidFill>
          <a:schemeClr val="accent6">
            <a:lumMod val="20000"/>
            <a:lumOff val="80000"/>
          </a:schemeClr>
        </a:solidFill>
        <a:ln w="19050">
          <a:solidFill>
            <a:srgbClr val="0070C0"/>
          </a:solidFill>
        </a:ln>
      </dgm:spPr>
      <dgm:t>
        <a:bodyPr/>
        <a:lstStyle/>
        <a:p>
          <a:r>
            <a:rPr lang="ru-RU" b="1" dirty="0">
              <a:latin typeface="Arial" panose="020B0604020202020204" pitchFamily="34" charset="0"/>
              <a:cs typeface="Arial" panose="020B0604020202020204" pitchFamily="34" charset="0"/>
            </a:rPr>
            <a:t>ПРАКТИКИ</a:t>
          </a:r>
        </a:p>
      </dgm:t>
    </dgm:pt>
    <dgm:pt modelId="{0E45925F-FBA8-4FB5-B3F9-3BFD7AA6D99E}" type="parTrans" cxnId="{F08E8C16-E9DC-48D0-8324-36B00F0AE3FE}">
      <dgm:prSet/>
      <dgm:spPr/>
      <dgm:t>
        <a:bodyPr/>
        <a:lstStyle/>
        <a:p>
          <a:endParaRPr lang="ru-RU"/>
        </a:p>
      </dgm:t>
    </dgm:pt>
    <dgm:pt modelId="{A404FA5A-61DB-49DB-96E5-E1C5A7435F57}" type="sibTrans" cxnId="{F08E8C16-E9DC-48D0-8324-36B00F0AE3FE}">
      <dgm:prSet/>
      <dgm:spPr/>
      <dgm:t>
        <a:bodyPr/>
        <a:lstStyle/>
        <a:p>
          <a:endParaRPr lang="ru-RU"/>
        </a:p>
      </dgm:t>
    </dgm:pt>
    <dgm:pt modelId="{4BB46BB4-903F-453E-AE2E-0F9D17E45B27}">
      <dgm:prSet phldrT="[Текст]" custT="1"/>
      <dgm:spPr>
        <a:solidFill>
          <a:schemeClr val="accent6">
            <a:lumMod val="20000"/>
            <a:lumOff val="80000"/>
          </a:schemeClr>
        </a:solidFill>
        <a:ln w="28575">
          <a:solidFill>
            <a:srgbClr val="0070C0"/>
          </a:solidFill>
        </a:ln>
      </dgm:spPr>
      <dgm:t>
        <a:bodyPr/>
        <a:lstStyle/>
        <a:p>
          <a:r>
            <a:rPr lang="ru-RU" sz="2000" b="1" dirty="0">
              <a:latin typeface="Arial" panose="020B0604020202020204" pitchFamily="34" charset="0"/>
              <a:cs typeface="Arial" panose="020B0604020202020204" pitchFamily="34" charset="0"/>
            </a:rPr>
            <a:t>МЕТОДИКИ</a:t>
          </a:r>
        </a:p>
      </dgm:t>
    </dgm:pt>
    <dgm:pt modelId="{A01C3598-2932-44F3-821E-E35FB08E0073}" type="parTrans" cxnId="{02B907B9-EA8B-4DB5-A689-1B5848B93AFC}">
      <dgm:prSet/>
      <dgm:spPr/>
      <dgm:t>
        <a:bodyPr/>
        <a:lstStyle/>
        <a:p>
          <a:endParaRPr lang="ru-RU"/>
        </a:p>
      </dgm:t>
    </dgm:pt>
    <dgm:pt modelId="{796BEA59-41AE-4BB6-81BC-80964DFF7B6F}" type="sibTrans" cxnId="{02B907B9-EA8B-4DB5-A689-1B5848B93AFC}">
      <dgm:prSet/>
      <dgm:spPr/>
      <dgm:t>
        <a:bodyPr/>
        <a:lstStyle/>
        <a:p>
          <a:endParaRPr lang="ru-RU"/>
        </a:p>
      </dgm:t>
    </dgm:pt>
    <dgm:pt modelId="{95F15A5A-1362-4A00-AB19-794D670A5B5B}">
      <dgm:prSet phldrT="[Текст]" custT="1"/>
      <dgm:spPr>
        <a:solidFill>
          <a:schemeClr val="accent6">
            <a:lumMod val="40000"/>
            <a:lumOff val="60000"/>
          </a:schemeClr>
        </a:solidFill>
        <a:ln w="38100">
          <a:solidFill>
            <a:srgbClr val="0070C0"/>
          </a:solidFill>
        </a:ln>
      </dgm:spPr>
      <dgm:t>
        <a:bodyPr/>
        <a:lstStyle/>
        <a:p>
          <a:r>
            <a:rPr lang="ru-RU" sz="2400" b="1" dirty="0">
              <a:latin typeface="Arial" panose="020B0604020202020204" pitchFamily="34" charset="0"/>
              <a:cs typeface="Arial" panose="020B0604020202020204" pitchFamily="34" charset="0"/>
            </a:rPr>
            <a:t>МЕТОДЫ</a:t>
          </a:r>
        </a:p>
      </dgm:t>
    </dgm:pt>
    <dgm:pt modelId="{3FC92CA8-706F-4E18-98C0-8D518FD094C7}" type="parTrans" cxnId="{94F5A059-951F-4D3D-A967-7E4B3B46974F}">
      <dgm:prSet/>
      <dgm:spPr/>
      <dgm:t>
        <a:bodyPr/>
        <a:lstStyle/>
        <a:p>
          <a:endParaRPr lang="ru-RU"/>
        </a:p>
      </dgm:t>
    </dgm:pt>
    <dgm:pt modelId="{3A7D3A03-EF33-49FB-B5AA-4A27B90F1B3B}" type="sibTrans" cxnId="{94F5A059-951F-4D3D-A967-7E4B3B46974F}">
      <dgm:prSet/>
      <dgm:spPr/>
      <dgm:t>
        <a:bodyPr/>
        <a:lstStyle/>
        <a:p>
          <a:endParaRPr lang="ru-RU"/>
        </a:p>
      </dgm:t>
    </dgm:pt>
    <dgm:pt modelId="{90A7BBC1-E79A-4932-A4AC-F2B49F97753F}">
      <dgm:prSet phldrT="[Текст]" custT="1"/>
      <dgm:spPr>
        <a:solidFill>
          <a:schemeClr val="accent6">
            <a:lumMod val="60000"/>
            <a:lumOff val="40000"/>
          </a:schemeClr>
        </a:solidFill>
        <a:ln w="76200">
          <a:solidFill>
            <a:srgbClr val="0070C0"/>
          </a:solidFill>
        </a:ln>
      </dgm:spPr>
      <dgm:t>
        <a:bodyPr/>
        <a:lstStyle/>
        <a:p>
          <a:r>
            <a:rPr lang="ru-RU" sz="2400" b="1" dirty="0">
              <a:latin typeface="Arial" panose="020B0604020202020204" pitchFamily="34" charset="0"/>
              <a:cs typeface="Arial" panose="020B0604020202020204" pitchFamily="34" charset="0"/>
            </a:rPr>
            <a:t>МЕТОДОЛОГИЯ</a:t>
          </a:r>
        </a:p>
      </dgm:t>
    </dgm:pt>
    <dgm:pt modelId="{B773C1D8-F70B-42C3-A91E-66EDE807FF63}" type="parTrans" cxnId="{720D57A2-0909-422E-A16A-141C3AE6D283}">
      <dgm:prSet/>
      <dgm:spPr/>
      <dgm:t>
        <a:bodyPr/>
        <a:lstStyle/>
        <a:p>
          <a:endParaRPr lang="ru-RU"/>
        </a:p>
      </dgm:t>
    </dgm:pt>
    <dgm:pt modelId="{26530012-DFCE-4B45-8C43-CE5DE2BB10C2}" type="sibTrans" cxnId="{720D57A2-0909-422E-A16A-141C3AE6D283}">
      <dgm:prSet/>
      <dgm:spPr/>
      <dgm:t>
        <a:bodyPr/>
        <a:lstStyle/>
        <a:p>
          <a:endParaRPr lang="ru-RU"/>
        </a:p>
      </dgm:t>
    </dgm:pt>
    <dgm:pt modelId="{E7D1B3E3-20A0-4DE7-B65A-09C205E3C55C}">
      <dgm:prSet phldrT="[Текст]" custT="1"/>
      <dgm:spPr>
        <a:solidFill>
          <a:schemeClr val="accent6">
            <a:lumMod val="60000"/>
            <a:lumOff val="40000"/>
          </a:schemeClr>
        </a:solidFill>
        <a:ln w="57150">
          <a:solidFill>
            <a:srgbClr val="0070C0"/>
          </a:solidFill>
        </a:ln>
      </dgm:spPr>
      <dgm:t>
        <a:bodyPr/>
        <a:lstStyle/>
        <a:p>
          <a:r>
            <a:rPr lang="ru-RU" sz="2400" b="1" dirty="0">
              <a:latin typeface="Arial" panose="020B0604020202020204" pitchFamily="34" charset="0"/>
              <a:cs typeface="Arial" panose="020B0604020202020204" pitchFamily="34" charset="0"/>
            </a:rPr>
            <a:t>ТЕОРИЯ</a:t>
          </a:r>
        </a:p>
      </dgm:t>
    </dgm:pt>
    <dgm:pt modelId="{C68D4E97-215B-4775-941A-7E033C6CB759}" type="parTrans" cxnId="{4B2A5D49-F8DC-4B11-9417-9E2C233161F8}">
      <dgm:prSet/>
      <dgm:spPr/>
      <dgm:t>
        <a:bodyPr/>
        <a:lstStyle/>
        <a:p>
          <a:endParaRPr lang="ru-RU"/>
        </a:p>
      </dgm:t>
    </dgm:pt>
    <dgm:pt modelId="{04FFC835-5C0F-4CB3-8813-A284016F634A}" type="sibTrans" cxnId="{4B2A5D49-F8DC-4B11-9417-9E2C233161F8}">
      <dgm:prSet/>
      <dgm:spPr/>
      <dgm:t>
        <a:bodyPr/>
        <a:lstStyle/>
        <a:p>
          <a:endParaRPr lang="ru-RU"/>
        </a:p>
      </dgm:t>
    </dgm:pt>
    <dgm:pt modelId="{6E950197-9103-4B34-9C57-28563509E7EA}" type="pres">
      <dgm:prSet presAssocID="{0CC6CB57-4BA1-4DFA-A86F-5243DC9F3508}" presName="Name0" presStyleCnt="0">
        <dgm:presLayoutVars>
          <dgm:dir/>
          <dgm:animLvl val="lvl"/>
          <dgm:resizeHandles val="exact"/>
        </dgm:presLayoutVars>
      </dgm:prSet>
      <dgm:spPr/>
    </dgm:pt>
    <dgm:pt modelId="{85B2E66D-9225-429A-9480-650A803B96C3}" type="pres">
      <dgm:prSet presAssocID="{71DDB16A-69B1-440D-8427-CF2387340703}" presName="Name8" presStyleCnt="0"/>
      <dgm:spPr/>
    </dgm:pt>
    <dgm:pt modelId="{DEDC48E1-A900-48EE-8B37-AA6B109E7BF8}" type="pres">
      <dgm:prSet presAssocID="{71DDB16A-69B1-440D-8427-CF2387340703}" presName="level" presStyleLbl="node1" presStyleIdx="0" presStyleCnt="5">
        <dgm:presLayoutVars>
          <dgm:chMax val="1"/>
          <dgm:bulletEnabled val="1"/>
        </dgm:presLayoutVars>
      </dgm:prSet>
      <dgm:spPr/>
    </dgm:pt>
    <dgm:pt modelId="{EDD351EF-7C06-49A0-AF5A-10A71E17911A}" type="pres">
      <dgm:prSet presAssocID="{71DDB16A-69B1-440D-8427-CF2387340703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4F06C5BE-D936-4328-AC71-49D27A30EA51}" type="pres">
      <dgm:prSet presAssocID="{4BB46BB4-903F-453E-AE2E-0F9D17E45B27}" presName="Name8" presStyleCnt="0"/>
      <dgm:spPr/>
    </dgm:pt>
    <dgm:pt modelId="{07BA8BD1-15A6-483A-89FC-20746A5938BD}" type="pres">
      <dgm:prSet presAssocID="{4BB46BB4-903F-453E-AE2E-0F9D17E45B27}" presName="level" presStyleLbl="node1" presStyleIdx="1" presStyleCnt="5">
        <dgm:presLayoutVars>
          <dgm:chMax val="1"/>
          <dgm:bulletEnabled val="1"/>
        </dgm:presLayoutVars>
      </dgm:prSet>
      <dgm:spPr/>
    </dgm:pt>
    <dgm:pt modelId="{3E5ED57A-8168-401D-9367-6CFBC9D462AB}" type="pres">
      <dgm:prSet presAssocID="{4BB46BB4-903F-453E-AE2E-0F9D17E45B27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60E9103B-D6B8-4530-9B48-2D92BBF10A01}" type="pres">
      <dgm:prSet presAssocID="{95F15A5A-1362-4A00-AB19-794D670A5B5B}" presName="Name8" presStyleCnt="0"/>
      <dgm:spPr/>
    </dgm:pt>
    <dgm:pt modelId="{8AAFB456-442A-4DB3-A348-79C78447D7AE}" type="pres">
      <dgm:prSet presAssocID="{95F15A5A-1362-4A00-AB19-794D670A5B5B}" presName="level" presStyleLbl="node1" presStyleIdx="2" presStyleCnt="5">
        <dgm:presLayoutVars>
          <dgm:chMax val="1"/>
          <dgm:bulletEnabled val="1"/>
        </dgm:presLayoutVars>
      </dgm:prSet>
      <dgm:spPr/>
    </dgm:pt>
    <dgm:pt modelId="{DCBD52B9-63E7-4533-A1BA-C1CF6E39649B}" type="pres">
      <dgm:prSet presAssocID="{95F15A5A-1362-4A00-AB19-794D670A5B5B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85C2A59E-7698-4690-AE4E-1425726A7BEB}" type="pres">
      <dgm:prSet presAssocID="{E7D1B3E3-20A0-4DE7-B65A-09C205E3C55C}" presName="Name8" presStyleCnt="0"/>
      <dgm:spPr/>
    </dgm:pt>
    <dgm:pt modelId="{9CE024F8-D779-474A-B299-686B25727F52}" type="pres">
      <dgm:prSet presAssocID="{E7D1B3E3-20A0-4DE7-B65A-09C205E3C55C}" presName="level" presStyleLbl="node1" presStyleIdx="3" presStyleCnt="5">
        <dgm:presLayoutVars>
          <dgm:chMax val="1"/>
          <dgm:bulletEnabled val="1"/>
        </dgm:presLayoutVars>
      </dgm:prSet>
      <dgm:spPr/>
    </dgm:pt>
    <dgm:pt modelId="{8330F04B-C74D-4D60-B6C8-F0B8225EB01A}" type="pres">
      <dgm:prSet presAssocID="{E7D1B3E3-20A0-4DE7-B65A-09C205E3C55C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296D793C-A5EB-4305-B2AD-BC453E644DDB}" type="pres">
      <dgm:prSet presAssocID="{90A7BBC1-E79A-4932-A4AC-F2B49F97753F}" presName="Name8" presStyleCnt="0"/>
      <dgm:spPr/>
    </dgm:pt>
    <dgm:pt modelId="{2DF36025-E4BC-4774-BF55-9E0D18B4FA33}" type="pres">
      <dgm:prSet presAssocID="{90A7BBC1-E79A-4932-A4AC-F2B49F97753F}" presName="level" presStyleLbl="node1" presStyleIdx="4" presStyleCnt="5">
        <dgm:presLayoutVars>
          <dgm:chMax val="1"/>
          <dgm:bulletEnabled val="1"/>
        </dgm:presLayoutVars>
      </dgm:prSet>
      <dgm:spPr/>
    </dgm:pt>
    <dgm:pt modelId="{99D74D0D-4906-46DD-BFC2-2C8145BEBBD5}" type="pres">
      <dgm:prSet presAssocID="{90A7BBC1-E79A-4932-A4AC-F2B49F97753F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F08E8C16-E9DC-48D0-8324-36B00F0AE3FE}" srcId="{0CC6CB57-4BA1-4DFA-A86F-5243DC9F3508}" destId="{71DDB16A-69B1-440D-8427-CF2387340703}" srcOrd="0" destOrd="0" parTransId="{0E45925F-FBA8-4FB5-B3F9-3BFD7AA6D99E}" sibTransId="{A404FA5A-61DB-49DB-96E5-E1C5A7435F57}"/>
    <dgm:cxn modelId="{41BCEC1D-9416-4E34-9279-34AF472A3AF8}" type="presOf" srcId="{4BB46BB4-903F-453E-AE2E-0F9D17E45B27}" destId="{3E5ED57A-8168-401D-9367-6CFBC9D462AB}" srcOrd="1" destOrd="0" presId="urn:microsoft.com/office/officeart/2005/8/layout/pyramid1"/>
    <dgm:cxn modelId="{6981C41F-4D97-440E-817B-AE8B0AB498EA}" type="presOf" srcId="{95F15A5A-1362-4A00-AB19-794D670A5B5B}" destId="{DCBD52B9-63E7-4533-A1BA-C1CF6E39649B}" srcOrd="1" destOrd="0" presId="urn:microsoft.com/office/officeart/2005/8/layout/pyramid1"/>
    <dgm:cxn modelId="{DD813922-B117-486F-B040-93E918734A47}" type="presOf" srcId="{71DDB16A-69B1-440D-8427-CF2387340703}" destId="{EDD351EF-7C06-49A0-AF5A-10A71E17911A}" srcOrd="1" destOrd="0" presId="urn:microsoft.com/office/officeart/2005/8/layout/pyramid1"/>
    <dgm:cxn modelId="{4B2A5D49-F8DC-4B11-9417-9E2C233161F8}" srcId="{0CC6CB57-4BA1-4DFA-A86F-5243DC9F3508}" destId="{E7D1B3E3-20A0-4DE7-B65A-09C205E3C55C}" srcOrd="3" destOrd="0" parTransId="{C68D4E97-215B-4775-941A-7E033C6CB759}" sibTransId="{04FFC835-5C0F-4CB3-8813-A284016F634A}"/>
    <dgm:cxn modelId="{AADEC44A-B6C5-4308-B7BC-52C1B00F949D}" type="presOf" srcId="{0CC6CB57-4BA1-4DFA-A86F-5243DC9F3508}" destId="{6E950197-9103-4B34-9C57-28563509E7EA}" srcOrd="0" destOrd="0" presId="urn:microsoft.com/office/officeart/2005/8/layout/pyramid1"/>
    <dgm:cxn modelId="{6722664F-8FF4-4307-AB3E-0213773A6ED9}" type="presOf" srcId="{71DDB16A-69B1-440D-8427-CF2387340703}" destId="{DEDC48E1-A900-48EE-8B37-AA6B109E7BF8}" srcOrd="0" destOrd="0" presId="urn:microsoft.com/office/officeart/2005/8/layout/pyramid1"/>
    <dgm:cxn modelId="{6930B256-4170-4A9C-9452-E4B242F71951}" type="presOf" srcId="{90A7BBC1-E79A-4932-A4AC-F2B49F97753F}" destId="{2DF36025-E4BC-4774-BF55-9E0D18B4FA33}" srcOrd="0" destOrd="0" presId="urn:microsoft.com/office/officeart/2005/8/layout/pyramid1"/>
    <dgm:cxn modelId="{94F5A059-951F-4D3D-A967-7E4B3B46974F}" srcId="{0CC6CB57-4BA1-4DFA-A86F-5243DC9F3508}" destId="{95F15A5A-1362-4A00-AB19-794D670A5B5B}" srcOrd="2" destOrd="0" parTransId="{3FC92CA8-706F-4E18-98C0-8D518FD094C7}" sibTransId="{3A7D3A03-EF33-49FB-B5AA-4A27B90F1B3B}"/>
    <dgm:cxn modelId="{F456207C-0A0E-4265-925C-8F4896DD6123}" type="presOf" srcId="{E7D1B3E3-20A0-4DE7-B65A-09C205E3C55C}" destId="{8330F04B-C74D-4D60-B6C8-F0B8225EB01A}" srcOrd="1" destOrd="0" presId="urn:microsoft.com/office/officeart/2005/8/layout/pyramid1"/>
    <dgm:cxn modelId="{2CBF227C-6975-4419-ABFB-1C10E1CEFA5A}" type="presOf" srcId="{90A7BBC1-E79A-4932-A4AC-F2B49F97753F}" destId="{99D74D0D-4906-46DD-BFC2-2C8145BEBBD5}" srcOrd="1" destOrd="0" presId="urn:microsoft.com/office/officeart/2005/8/layout/pyramid1"/>
    <dgm:cxn modelId="{720D57A2-0909-422E-A16A-141C3AE6D283}" srcId="{0CC6CB57-4BA1-4DFA-A86F-5243DC9F3508}" destId="{90A7BBC1-E79A-4932-A4AC-F2B49F97753F}" srcOrd="4" destOrd="0" parTransId="{B773C1D8-F70B-42C3-A91E-66EDE807FF63}" sibTransId="{26530012-DFCE-4B45-8C43-CE5DE2BB10C2}"/>
    <dgm:cxn modelId="{02B907B9-EA8B-4DB5-A689-1B5848B93AFC}" srcId="{0CC6CB57-4BA1-4DFA-A86F-5243DC9F3508}" destId="{4BB46BB4-903F-453E-AE2E-0F9D17E45B27}" srcOrd="1" destOrd="0" parTransId="{A01C3598-2932-44F3-821E-E35FB08E0073}" sibTransId="{796BEA59-41AE-4BB6-81BC-80964DFF7B6F}"/>
    <dgm:cxn modelId="{45FEFEC2-E351-4A0A-B019-160FDA0DC078}" type="presOf" srcId="{E7D1B3E3-20A0-4DE7-B65A-09C205E3C55C}" destId="{9CE024F8-D779-474A-B299-686B25727F52}" srcOrd="0" destOrd="0" presId="urn:microsoft.com/office/officeart/2005/8/layout/pyramid1"/>
    <dgm:cxn modelId="{0A7597CE-7DEC-4931-BBC1-7121AD646741}" type="presOf" srcId="{4BB46BB4-903F-453E-AE2E-0F9D17E45B27}" destId="{07BA8BD1-15A6-483A-89FC-20746A5938BD}" srcOrd="0" destOrd="0" presId="urn:microsoft.com/office/officeart/2005/8/layout/pyramid1"/>
    <dgm:cxn modelId="{CFB3B0CE-083E-4F0C-A4FE-63CD30863F5E}" type="presOf" srcId="{95F15A5A-1362-4A00-AB19-794D670A5B5B}" destId="{8AAFB456-442A-4DB3-A348-79C78447D7AE}" srcOrd="0" destOrd="0" presId="urn:microsoft.com/office/officeart/2005/8/layout/pyramid1"/>
    <dgm:cxn modelId="{F4BEB92D-257F-470D-B505-2A0CF953D81A}" type="presParOf" srcId="{6E950197-9103-4B34-9C57-28563509E7EA}" destId="{85B2E66D-9225-429A-9480-650A803B96C3}" srcOrd="0" destOrd="0" presId="urn:microsoft.com/office/officeart/2005/8/layout/pyramid1"/>
    <dgm:cxn modelId="{EF816D80-00D7-4104-86C0-CC663B2A2EFF}" type="presParOf" srcId="{85B2E66D-9225-429A-9480-650A803B96C3}" destId="{DEDC48E1-A900-48EE-8B37-AA6B109E7BF8}" srcOrd="0" destOrd="0" presId="urn:microsoft.com/office/officeart/2005/8/layout/pyramid1"/>
    <dgm:cxn modelId="{E4FCAE46-BE71-4BA3-BD9F-BD37113B2513}" type="presParOf" srcId="{85B2E66D-9225-429A-9480-650A803B96C3}" destId="{EDD351EF-7C06-49A0-AF5A-10A71E17911A}" srcOrd="1" destOrd="0" presId="urn:microsoft.com/office/officeart/2005/8/layout/pyramid1"/>
    <dgm:cxn modelId="{B7C91EFE-C5BC-40A4-A335-9711567A4E8F}" type="presParOf" srcId="{6E950197-9103-4B34-9C57-28563509E7EA}" destId="{4F06C5BE-D936-4328-AC71-49D27A30EA51}" srcOrd="1" destOrd="0" presId="urn:microsoft.com/office/officeart/2005/8/layout/pyramid1"/>
    <dgm:cxn modelId="{56A0F3AF-C9DE-4E17-8515-65197CDB5ED8}" type="presParOf" srcId="{4F06C5BE-D936-4328-AC71-49D27A30EA51}" destId="{07BA8BD1-15A6-483A-89FC-20746A5938BD}" srcOrd="0" destOrd="0" presId="urn:microsoft.com/office/officeart/2005/8/layout/pyramid1"/>
    <dgm:cxn modelId="{DA142405-4858-4B32-8672-4E566BFB187D}" type="presParOf" srcId="{4F06C5BE-D936-4328-AC71-49D27A30EA51}" destId="{3E5ED57A-8168-401D-9367-6CFBC9D462AB}" srcOrd="1" destOrd="0" presId="urn:microsoft.com/office/officeart/2005/8/layout/pyramid1"/>
    <dgm:cxn modelId="{5E2CACB7-D1AB-45B7-B523-60CCB74A7704}" type="presParOf" srcId="{6E950197-9103-4B34-9C57-28563509E7EA}" destId="{60E9103B-D6B8-4530-9B48-2D92BBF10A01}" srcOrd="2" destOrd="0" presId="urn:microsoft.com/office/officeart/2005/8/layout/pyramid1"/>
    <dgm:cxn modelId="{15CA01BE-0973-425E-AC78-C55D10E5A623}" type="presParOf" srcId="{60E9103B-D6B8-4530-9B48-2D92BBF10A01}" destId="{8AAFB456-442A-4DB3-A348-79C78447D7AE}" srcOrd="0" destOrd="0" presId="urn:microsoft.com/office/officeart/2005/8/layout/pyramid1"/>
    <dgm:cxn modelId="{6C1A0F1F-48EA-4387-9B38-6B4D40CB9BB1}" type="presParOf" srcId="{60E9103B-D6B8-4530-9B48-2D92BBF10A01}" destId="{DCBD52B9-63E7-4533-A1BA-C1CF6E39649B}" srcOrd="1" destOrd="0" presId="urn:microsoft.com/office/officeart/2005/8/layout/pyramid1"/>
    <dgm:cxn modelId="{A81B0B03-AE92-4565-82AA-4C7697A4A0F3}" type="presParOf" srcId="{6E950197-9103-4B34-9C57-28563509E7EA}" destId="{85C2A59E-7698-4690-AE4E-1425726A7BEB}" srcOrd="3" destOrd="0" presId="urn:microsoft.com/office/officeart/2005/8/layout/pyramid1"/>
    <dgm:cxn modelId="{BEB1664E-C6BD-4163-8C98-61322ADEAA41}" type="presParOf" srcId="{85C2A59E-7698-4690-AE4E-1425726A7BEB}" destId="{9CE024F8-D779-474A-B299-686B25727F52}" srcOrd="0" destOrd="0" presId="urn:microsoft.com/office/officeart/2005/8/layout/pyramid1"/>
    <dgm:cxn modelId="{10F53EFF-6F0D-4ECB-9A42-F3ED00F283C6}" type="presParOf" srcId="{85C2A59E-7698-4690-AE4E-1425726A7BEB}" destId="{8330F04B-C74D-4D60-B6C8-F0B8225EB01A}" srcOrd="1" destOrd="0" presId="urn:microsoft.com/office/officeart/2005/8/layout/pyramid1"/>
    <dgm:cxn modelId="{CDE89CD7-64FF-41D8-AB1A-EEE16C449F9A}" type="presParOf" srcId="{6E950197-9103-4B34-9C57-28563509E7EA}" destId="{296D793C-A5EB-4305-B2AD-BC453E644DDB}" srcOrd="4" destOrd="0" presId="urn:microsoft.com/office/officeart/2005/8/layout/pyramid1"/>
    <dgm:cxn modelId="{3551DAEC-F159-4C77-8046-7BF9F0D65430}" type="presParOf" srcId="{296D793C-A5EB-4305-B2AD-BC453E644DDB}" destId="{2DF36025-E4BC-4774-BF55-9E0D18B4FA33}" srcOrd="0" destOrd="0" presId="urn:microsoft.com/office/officeart/2005/8/layout/pyramid1"/>
    <dgm:cxn modelId="{2A64FEA2-3150-4046-AAF8-40718F16AAA1}" type="presParOf" srcId="{296D793C-A5EB-4305-B2AD-BC453E644DDB}" destId="{99D74D0D-4906-46DD-BFC2-2C8145BEBBD5}" srcOrd="1" destOrd="0" presId="urn:microsoft.com/office/officeart/2005/8/layout/pyramid1"/>
  </dgm:cxnLst>
  <dgm:bg/>
  <dgm:whole>
    <a:ln w="38100"/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DC48E1-A900-48EE-8B37-AA6B109E7BF8}">
      <dsp:nvSpPr>
        <dsp:cNvPr id="0" name=""/>
        <dsp:cNvSpPr/>
      </dsp:nvSpPr>
      <dsp:spPr>
        <a:xfrm>
          <a:off x="2655112" y="0"/>
          <a:ext cx="1327556" cy="998296"/>
        </a:xfrm>
        <a:prstGeom prst="trapezoid">
          <a:avLst>
            <a:gd name="adj" fmla="val 66491"/>
          </a:avLst>
        </a:prstGeom>
        <a:solidFill>
          <a:schemeClr val="accent6">
            <a:lumMod val="20000"/>
            <a:lumOff val="80000"/>
          </a:schemeClr>
        </a:solidFill>
        <a:ln w="1905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latin typeface="Arial" panose="020B0604020202020204" pitchFamily="34" charset="0"/>
              <a:cs typeface="Arial" panose="020B0604020202020204" pitchFamily="34" charset="0"/>
            </a:rPr>
            <a:t>ПРАКТИКИ</a:t>
          </a:r>
        </a:p>
      </dsp:txBody>
      <dsp:txXfrm>
        <a:off x="2655112" y="0"/>
        <a:ext cx="1327556" cy="998296"/>
      </dsp:txXfrm>
    </dsp:sp>
    <dsp:sp modelId="{07BA8BD1-15A6-483A-89FC-20746A5938BD}">
      <dsp:nvSpPr>
        <dsp:cNvPr id="0" name=""/>
        <dsp:cNvSpPr/>
      </dsp:nvSpPr>
      <dsp:spPr>
        <a:xfrm>
          <a:off x="1991334" y="998296"/>
          <a:ext cx="2655112" cy="998296"/>
        </a:xfrm>
        <a:prstGeom prst="trapezoid">
          <a:avLst>
            <a:gd name="adj" fmla="val 66491"/>
          </a:avLst>
        </a:prstGeom>
        <a:solidFill>
          <a:schemeClr val="accent6">
            <a:lumMod val="20000"/>
            <a:lumOff val="80000"/>
          </a:schemeClr>
        </a:solidFill>
        <a:ln w="28575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latin typeface="Arial" panose="020B0604020202020204" pitchFamily="34" charset="0"/>
              <a:cs typeface="Arial" panose="020B0604020202020204" pitchFamily="34" charset="0"/>
            </a:rPr>
            <a:t>МЕТОДИКИ</a:t>
          </a:r>
        </a:p>
      </dsp:txBody>
      <dsp:txXfrm>
        <a:off x="2455978" y="998296"/>
        <a:ext cx="1725822" cy="998296"/>
      </dsp:txXfrm>
    </dsp:sp>
    <dsp:sp modelId="{8AAFB456-442A-4DB3-A348-79C78447D7AE}">
      <dsp:nvSpPr>
        <dsp:cNvPr id="0" name=""/>
        <dsp:cNvSpPr/>
      </dsp:nvSpPr>
      <dsp:spPr>
        <a:xfrm>
          <a:off x="1327556" y="1996592"/>
          <a:ext cx="3982668" cy="998296"/>
        </a:xfrm>
        <a:prstGeom prst="trapezoid">
          <a:avLst>
            <a:gd name="adj" fmla="val 66491"/>
          </a:avLst>
        </a:prstGeom>
        <a:solidFill>
          <a:schemeClr val="accent6">
            <a:lumMod val="40000"/>
            <a:lumOff val="60000"/>
          </a:schemeClr>
        </a:solidFill>
        <a:ln w="3810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latin typeface="Arial" panose="020B0604020202020204" pitchFamily="34" charset="0"/>
              <a:cs typeface="Arial" panose="020B0604020202020204" pitchFamily="34" charset="0"/>
            </a:rPr>
            <a:t>МЕТОДЫ</a:t>
          </a:r>
        </a:p>
      </dsp:txBody>
      <dsp:txXfrm>
        <a:off x="2024522" y="1996592"/>
        <a:ext cx="2588734" cy="998296"/>
      </dsp:txXfrm>
    </dsp:sp>
    <dsp:sp modelId="{9CE024F8-D779-474A-B299-686B25727F52}">
      <dsp:nvSpPr>
        <dsp:cNvPr id="0" name=""/>
        <dsp:cNvSpPr/>
      </dsp:nvSpPr>
      <dsp:spPr>
        <a:xfrm>
          <a:off x="663778" y="2994888"/>
          <a:ext cx="5310224" cy="998296"/>
        </a:xfrm>
        <a:prstGeom prst="trapezoid">
          <a:avLst>
            <a:gd name="adj" fmla="val 66491"/>
          </a:avLst>
        </a:prstGeom>
        <a:solidFill>
          <a:schemeClr val="accent6">
            <a:lumMod val="60000"/>
            <a:lumOff val="40000"/>
          </a:schemeClr>
        </a:solidFill>
        <a:ln w="5715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latin typeface="Arial" panose="020B0604020202020204" pitchFamily="34" charset="0"/>
              <a:cs typeface="Arial" panose="020B0604020202020204" pitchFamily="34" charset="0"/>
            </a:rPr>
            <a:t>ТЕОРИЯ</a:t>
          </a:r>
        </a:p>
      </dsp:txBody>
      <dsp:txXfrm>
        <a:off x="1593067" y="2994888"/>
        <a:ext cx="3451645" cy="998296"/>
      </dsp:txXfrm>
    </dsp:sp>
    <dsp:sp modelId="{2DF36025-E4BC-4774-BF55-9E0D18B4FA33}">
      <dsp:nvSpPr>
        <dsp:cNvPr id="0" name=""/>
        <dsp:cNvSpPr/>
      </dsp:nvSpPr>
      <dsp:spPr>
        <a:xfrm>
          <a:off x="0" y="3993184"/>
          <a:ext cx="6637780" cy="998296"/>
        </a:xfrm>
        <a:prstGeom prst="trapezoid">
          <a:avLst>
            <a:gd name="adj" fmla="val 66491"/>
          </a:avLst>
        </a:prstGeom>
        <a:solidFill>
          <a:schemeClr val="accent6">
            <a:lumMod val="60000"/>
            <a:lumOff val="40000"/>
          </a:schemeClr>
        </a:solidFill>
        <a:ln w="7620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latin typeface="Arial" panose="020B0604020202020204" pitchFamily="34" charset="0"/>
              <a:cs typeface="Arial" panose="020B0604020202020204" pitchFamily="34" charset="0"/>
            </a:rPr>
            <a:t>МЕТОДОЛОГИЯ</a:t>
          </a:r>
        </a:p>
      </dsp:txBody>
      <dsp:txXfrm>
        <a:off x="1161611" y="3993184"/>
        <a:ext cx="4314557" cy="9982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79013F-02D5-4F02-90EC-1133A87ABA6C}" type="datetimeFigureOut">
              <a:rPr lang="ru-RU" smtClean="0"/>
              <a:t>27.02.2025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476D7D-E775-4E5D-A806-DDFBB94BF6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24864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48E084-5DCB-6FBD-C8F3-E8B095543E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B60B0C1-40A3-03EE-2E6F-973A8CCA77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EF4AAA1-B515-BCAB-381E-4610DB618F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7C1E2-441D-43BC-9ECD-69A9528CD8E5}" type="datetime1">
              <a:rPr lang="ru-RU" smtClean="0"/>
              <a:t>27.02.2025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FC9CA08-A4DD-10E9-0032-AA251F0C80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5139844-B325-CBC1-BD8C-C7B7DDDBD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2EBDE-48CE-462A-B06B-1BC09D442C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69529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B9103C-1F01-0388-9066-5331FEF8A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109322A-AD6F-B2D8-744A-6EF2E56434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474B8F7-3CBE-5E74-1F18-5F8AD39205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3F7F7-95D1-423A-8DCD-15DE8CA2085F}" type="datetime1">
              <a:rPr lang="ru-RU" smtClean="0"/>
              <a:t>27.02.2025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66A638E-7A5A-C18E-720E-4C368690C9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2B19365-6241-94D3-97CD-7E7497E80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2EBDE-48CE-462A-B06B-1BC09D442C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69471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1541D5C-C0E6-5770-E747-7D1B0C78BC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03B0671-A741-DEC0-3CB8-C767C04D97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442319A-0A01-BFA1-3D20-EF388A31AB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79A5F-6BEA-4852-9AC9-A2469DB225EB}" type="datetime1">
              <a:rPr lang="ru-RU" smtClean="0"/>
              <a:t>27.02.2025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C7C45CC-56A2-FB74-B974-54C13B2613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E03BC6B-6680-7983-EE0C-528B1E5D1E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2EBDE-48CE-462A-B06B-1BC09D442C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11439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17B2EA-447E-BD0E-D4DF-CBA9510676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C4E6F9E-8474-D9F2-0066-5BFC22F57B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BB0C5DF-CD4E-5DEE-223D-F9ED9A217B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928D6-2EAC-42D5-BFF0-98FF7DD40FBC}" type="datetime1">
              <a:rPr lang="ru-RU" smtClean="0"/>
              <a:t>27.02.2025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6E92090-0CEB-F2FC-3C06-02497C23C9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DCE9B52-C82F-1735-547C-73F18207B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2EBDE-48CE-462A-B06B-1BC09D442C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31943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72FAB6-D01B-C94B-D431-B873EAE26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1D719E3-F04F-ECE1-F336-421610B7F0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A6E4EB-B590-1E89-91C4-9BE1C29AF7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1C1A5-05B6-41E7-9198-5C0328E92F98}" type="datetime1">
              <a:rPr lang="ru-RU" smtClean="0"/>
              <a:t>27.02.2025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0F3703A-D53C-4A01-CA1F-6E443584C3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B4A023A-2DC0-56DE-822F-27A8D60F4D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2EBDE-48CE-462A-B06B-1BC09D442C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35453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171024-0D3C-82F3-03C1-9B8E0A466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B590967-738B-4AD4-90B0-E2157C0EAF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B8296A0-7D25-E256-86AC-B64246A20A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BB23A33-95AF-2F9C-AE29-E79CC3328C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C4697-E846-45E0-AD19-30B9FA10BB1B}" type="datetime1">
              <a:rPr lang="ru-RU" smtClean="0"/>
              <a:t>27.02.2025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CAC8259-3F64-1690-A5A2-1DA040D4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9F624B1-41A7-876C-AE25-F68C88CBFE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2EBDE-48CE-462A-B06B-1BC09D442C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25192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FE9DF6-4A5F-473F-647C-F743CC5CD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218D205-C0E6-5D40-9C18-8ED40D2DBA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3025F3E-B3E9-BC9C-E7EE-69425E0952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0E8EAB9-7B53-4FA8-91EF-B90479761C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613B16C-9D71-5A76-5D79-7128C48FD9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E8CBB0F-AE15-7240-B6EB-43201429E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271E8-ED6F-47D2-884B-99F93920D7BE}" type="datetime1">
              <a:rPr lang="ru-RU" smtClean="0"/>
              <a:t>27.02.2025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A3998E4-A508-6431-679D-D244C2A876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9D1417E-2FBF-6355-4E27-3F35F8BD2C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2EBDE-48CE-462A-B06B-1BC09D442C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66211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52C582-DD61-710C-8AB2-F91C49BF2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12DD907-88FD-53AA-52C3-97F408F9FD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B4B90-F4D0-47FC-B0B3-D9AC180B8CE2}" type="datetime1">
              <a:rPr lang="ru-RU" smtClean="0"/>
              <a:t>27.02.2025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8533D05-9375-6D13-01A1-5549EA74F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5E0A46C-3B24-49A0-C5CC-D65F60EEA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2EBDE-48CE-462A-B06B-1BC09D442C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21066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258F6EF-54BD-8F25-70EE-C964A50275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B8C46-8FB3-4751-9E0D-4C83C7E14B39}" type="datetime1">
              <a:rPr lang="ru-RU" smtClean="0"/>
              <a:t>27.02.2025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E7AF528-064C-796A-5784-9C08272D3C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DDE2E59-FA52-C7DC-2143-DF58AD30A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2EBDE-48CE-462A-B06B-1BC09D442C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98673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DDA8B4-51BA-3750-29DD-28F259A5B3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90ADCB8-E01D-535B-49A8-2AE32D8F89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31E9193-13FD-1836-18DA-4D79D6DD8C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24D13D1-7011-9451-A290-D54DA2E834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CB23B-5B3C-4E9B-9459-EB0E755032A9}" type="datetime1">
              <a:rPr lang="ru-RU" smtClean="0"/>
              <a:t>27.02.2025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CBDF824-9B1C-7984-118F-6623F1C274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B1FCC98-BD28-E334-A0C8-3E4FC66ADE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2EBDE-48CE-462A-B06B-1BC09D442C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65170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CA1083-19C9-96E7-8493-AB7D0F2CD2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EF5DEC2-FD94-1AB4-B5E4-170FD2A57BD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6F7E672-BCFB-DB0B-5B15-57FBCB0507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357A555-9778-DB16-545D-80DDFB5A70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CFD36-DC01-4B31-ACDC-864C52ABA990}" type="datetime1">
              <a:rPr lang="ru-RU" smtClean="0"/>
              <a:t>27.02.2025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AB748CF-8E5C-7078-5F7D-7F78CDE40A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7796575-EFE3-9D39-BFAE-65D3B00A3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2EBDE-48CE-462A-B06B-1BC09D442C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31507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84A48A-A484-9D83-0687-8F5A6E6FF0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E9BD5F9-CE79-5BBF-464B-10F6F3F170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3F491C8-8354-0ABE-A4A4-C631CA25C3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EBA754-19BD-471D-B1BB-7A6CD826F38B}" type="datetime1">
              <a:rPr lang="ru-RU" smtClean="0"/>
              <a:t>27.02.2025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EBF88D1-1C1F-A920-1F6E-7E8E1AC670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D98F48B-4AAA-8D79-4A1F-47F766A977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92EBDE-48CE-462A-B06B-1BC09D442C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2259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jpeg"/><Relationship Id="rId4" Type="http://schemas.openxmlformats.org/officeDocument/2006/relationships/image" Target="../media/image21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clck.ru/3GZSga" TargetMode="External"/><Relationship Id="rId4" Type="http://schemas.openxmlformats.org/officeDocument/2006/relationships/hyperlink" Target="https://clck.ru/3GZShd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gif"/><Relationship Id="rId5" Type="http://schemas.openxmlformats.org/officeDocument/2006/relationships/image" Target="../media/image31.png"/><Relationship Id="rId4" Type="http://schemas.openxmlformats.org/officeDocument/2006/relationships/image" Target="../media/image30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472335-CDE2-9486-92D0-4A9CE3C334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6E2FD223-61FF-F32F-D0C5-BBB301B5DFB4}"/>
              </a:ext>
            </a:extLst>
          </p:cNvPr>
          <p:cNvCxnSpPr>
            <a:cxnSpLocks/>
          </p:cNvCxnSpPr>
          <p:nvPr/>
        </p:nvCxnSpPr>
        <p:spPr>
          <a:xfrm>
            <a:off x="290146" y="2288487"/>
            <a:ext cx="1162886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6BCC9BC-D5B5-45FA-7687-868C38637F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8354" y="3235873"/>
            <a:ext cx="11332452" cy="92328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tabLst>
                <a:tab pos="1209675" algn="l"/>
              </a:tabLst>
            </a:pPr>
            <a:r>
              <a:rPr lang="ru-RU" sz="26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ТЕОРИЯ ПСИХОЛОГИЧЕСКОГО ПРОГРАММИРОВАНИЯ Г.А. ШИЧКО</a:t>
            </a:r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F57A09FB-6234-2C52-0BD5-1BAD93CC2BB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6" t="19776" r="6322" b="21460"/>
          <a:stretch/>
        </p:blipFill>
        <p:spPr>
          <a:xfrm>
            <a:off x="3506366" y="353397"/>
            <a:ext cx="4944959" cy="1619299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7130" y="183669"/>
            <a:ext cx="1370420" cy="1370420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06198705-5CE2-42C2-BCEC-2CC2E70889ED}"/>
              </a:ext>
            </a:extLst>
          </p:cNvPr>
          <p:cNvSpPr/>
          <p:nvPr/>
        </p:nvSpPr>
        <p:spPr>
          <a:xfrm>
            <a:off x="0" y="5669862"/>
            <a:ext cx="12192000" cy="1188135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одзаголовок 2">
            <a:extLst>
              <a:ext uri="{FF2B5EF4-FFF2-40B4-BE49-F238E27FC236}">
                <a16:creationId xmlns:a16="http://schemas.microsoft.com/office/drawing/2014/main" id="{96BCC9BC-D5B5-45FA-7687-868C38637F26}"/>
              </a:ext>
            </a:extLst>
          </p:cNvPr>
          <p:cNvSpPr txBox="1">
            <a:spLocks/>
          </p:cNvSpPr>
          <p:nvPr/>
        </p:nvSpPr>
        <p:spPr>
          <a:xfrm>
            <a:off x="94425" y="5784399"/>
            <a:ext cx="11758601" cy="95905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tabLst>
                <a:tab pos="1209675" algn="l"/>
              </a:tabLst>
            </a:pPr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Головин Андрей Аркадьевич</a:t>
            </a: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руководитель Института изучения и развития научно-общественного наследия Г.А. Шичко при Евразийской ассоциации здоровья, президент Международной академии трезвости (экспертное сообщество), канд. экон. наук</a:t>
            </a:r>
          </a:p>
          <a:p>
            <a:pPr algn="l">
              <a:lnSpc>
                <a:spcPct val="100000"/>
              </a:lnSpc>
              <a:tabLst>
                <a:tab pos="1209675" algn="l"/>
              </a:tabLst>
            </a:pP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golovin.gaa@gmail.com</a:t>
            </a: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488495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5BF417-030B-5E1A-10A7-A5C8F6CCA5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B2470DE-6DCE-4083-C3E3-AA55ACCA7D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8567" y="260204"/>
            <a:ext cx="8533580" cy="923283"/>
          </a:xfrm>
        </p:spPr>
        <p:txBody>
          <a:bodyPr>
            <a:normAutofit/>
          </a:bodyPr>
          <a:lstStyle/>
          <a:p>
            <a:pPr lvl="0" algn="just">
              <a:lnSpc>
                <a:spcPct val="107000"/>
              </a:lnSpc>
              <a:spcBef>
                <a:spcPts val="0"/>
              </a:spcBef>
              <a:tabLst>
                <a:tab pos="1209675" algn="l"/>
              </a:tabLst>
            </a:pPr>
            <a:r>
              <a:rPr lang="ru-RU" sz="26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Структура </a:t>
            </a:r>
          </a:p>
          <a:p>
            <a:pPr lvl="0" algn="just">
              <a:lnSpc>
                <a:spcPct val="107000"/>
              </a:lnSpc>
              <a:spcBef>
                <a:spcPts val="0"/>
              </a:spcBef>
              <a:tabLst>
                <a:tab pos="1209675" algn="l"/>
              </a:tabLst>
            </a:pPr>
            <a:r>
              <a:rPr lang="ru-RU" sz="26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теории психологического программирования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E78F8B0-620F-F6A6-7A52-5A0064BFF95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6" t="19776" r="6322" b="21460"/>
          <a:stretch/>
        </p:blipFill>
        <p:spPr>
          <a:xfrm>
            <a:off x="8842147" y="30482"/>
            <a:ext cx="3273652" cy="1072005"/>
          </a:xfrm>
          <a:prstGeom prst="rect">
            <a:avLst/>
          </a:prstGeom>
        </p:spPr>
      </p:pic>
      <p:cxnSp>
        <p:nvCxnSpPr>
          <p:cNvPr id="6" name="직선 연결선 8">
            <a:extLst>
              <a:ext uri="{FF2B5EF4-FFF2-40B4-BE49-F238E27FC236}">
                <a16:creationId xmlns:a16="http://schemas.microsoft.com/office/drawing/2014/main" id="{D5FCB4F5-2011-E928-0481-27D874ECA00B}"/>
              </a:ext>
            </a:extLst>
          </p:cNvPr>
          <p:cNvCxnSpPr>
            <a:cxnSpLocks/>
          </p:cNvCxnSpPr>
          <p:nvPr/>
        </p:nvCxnSpPr>
        <p:spPr>
          <a:xfrm flipV="1">
            <a:off x="308565" y="2439857"/>
            <a:ext cx="11667533" cy="8974"/>
          </a:xfrm>
          <a:prstGeom prst="line">
            <a:avLst/>
          </a:prstGeom>
          <a:ln w="95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E8E53E1D-0158-5001-0471-93120E73872D}"/>
              </a:ext>
            </a:extLst>
          </p:cNvPr>
          <p:cNvSpPr txBox="1"/>
          <p:nvPr/>
        </p:nvSpPr>
        <p:spPr>
          <a:xfrm>
            <a:off x="247033" y="1529432"/>
            <a:ext cx="116675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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Концепция психологического программирования,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в частности, концепция питейной запрограммированности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448F0789-4A2B-00A6-1E2F-CC70544A4009}"/>
              </a:ext>
            </a:extLst>
          </p:cNvPr>
          <p:cNvSpPr txBox="1"/>
          <p:nvPr/>
        </p:nvSpPr>
        <p:spPr>
          <a:xfrm>
            <a:off x="247033" y="2602645"/>
            <a:ext cx="115444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 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Терминологический аппарат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(язык теории)</a:t>
            </a:r>
          </a:p>
        </p:txBody>
      </p:sp>
      <p:cxnSp>
        <p:nvCxnSpPr>
          <p:cNvPr id="10" name="직선 연결선 8">
            <a:extLst>
              <a:ext uri="{FF2B5EF4-FFF2-40B4-BE49-F238E27FC236}">
                <a16:creationId xmlns:a16="http://schemas.microsoft.com/office/drawing/2014/main" id="{CBA49BA0-C974-11D3-6B96-7E9CFA00FF29}"/>
              </a:ext>
            </a:extLst>
          </p:cNvPr>
          <p:cNvCxnSpPr>
            <a:cxnSpLocks/>
          </p:cNvCxnSpPr>
          <p:nvPr/>
        </p:nvCxnSpPr>
        <p:spPr>
          <a:xfrm flipV="1">
            <a:off x="308565" y="3199571"/>
            <a:ext cx="11667533" cy="8974"/>
          </a:xfrm>
          <a:prstGeom prst="line">
            <a:avLst/>
          </a:prstGeom>
          <a:ln w="95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3FDDAC41-F5F0-9E32-29EC-0048E30BB256}"/>
              </a:ext>
            </a:extLst>
          </p:cNvPr>
          <p:cNvSpPr txBox="1"/>
          <p:nvPr/>
        </p:nvSpPr>
        <p:spPr>
          <a:xfrm>
            <a:off x="247033" y="3344827"/>
            <a:ext cx="115444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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Теория алкоголизмии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теория дезалкоголизмии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직선 연결선 8">
            <a:extLst>
              <a:ext uri="{FF2B5EF4-FFF2-40B4-BE49-F238E27FC236}">
                <a16:creationId xmlns:a16="http://schemas.microsoft.com/office/drawing/2014/main" id="{31FD6AAF-7F2C-9FB2-DFBC-4598F1890617}"/>
              </a:ext>
            </a:extLst>
          </p:cNvPr>
          <p:cNvCxnSpPr>
            <a:cxnSpLocks/>
          </p:cNvCxnSpPr>
          <p:nvPr/>
        </p:nvCxnSpPr>
        <p:spPr>
          <a:xfrm flipV="1">
            <a:off x="308564" y="3969497"/>
            <a:ext cx="11667533" cy="8974"/>
          </a:xfrm>
          <a:prstGeom prst="line">
            <a:avLst/>
          </a:prstGeom>
          <a:ln w="95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2716FEDE-EEC1-18F3-0EA8-DC872F32B62C}"/>
              </a:ext>
            </a:extLst>
          </p:cNvPr>
          <p:cNvSpPr txBox="1"/>
          <p:nvPr/>
        </p:nvSpPr>
        <p:spPr>
          <a:xfrm>
            <a:off x="247032" y="4083092"/>
            <a:ext cx="115444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 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Гортоновические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, немедицинские, условно-рефлекторные и иные 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методы дезалкоголизмии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직선 연결선 8">
            <a:extLst>
              <a:ext uri="{FF2B5EF4-FFF2-40B4-BE49-F238E27FC236}">
                <a16:creationId xmlns:a16="http://schemas.microsoft.com/office/drawing/2014/main" id="{5C00D96A-3C59-5954-D6C5-CD67CEE85466}"/>
              </a:ext>
            </a:extLst>
          </p:cNvPr>
          <p:cNvCxnSpPr>
            <a:cxnSpLocks/>
          </p:cNvCxnSpPr>
          <p:nvPr/>
        </p:nvCxnSpPr>
        <p:spPr>
          <a:xfrm flipV="1">
            <a:off x="308563" y="5013669"/>
            <a:ext cx="11667533" cy="8974"/>
          </a:xfrm>
          <a:prstGeom prst="line">
            <a:avLst/>
          </a:prstGeom>
          <a:ln w="95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직선 연결선 8">
            <a:extLst>
              <a:ext uri="{FF2B5EF4-FFF2-40B4-BE49-F238E27FC236}">
                <a16:creationId xmlns:a16="http://schemas.microsoft.com/office/drawing/2014/main" id="{525E0B7A-E93E-B507-F8F4-19EDC005FBBB}"/>
              </a:ext>
            </a:extLst>
          </p:cNvPr>
          <p:cNvCxnSpPr>
            <a:cxnSpLocks/>
          </p:cNvCxnSpPr>
          <p:nvPr/>
        </p:nvCxnSpPr>
        <p:spPr>
          <a:xfrm flipV="1">
            <a:off x="308562" y="6129000"/>
            <a:ext cx="11667533" cy="8974"/>
          </a:xfrm>
          <a:prstGeom prst="line">
            <a:avLst/>
          </a:prstGeom>
          <a:ln w="95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0AE206AD-BA26-1709-3F6C-86F76B609B57}"/>
              </a:ext>
            </a:extLst>
          </p:cNvPr>
          <p:cNvSpPr txBox="1"/>
          <p:nvPr/>
        </p:nvSpPr>
        <p:spPr>
          <a:xfrm>
            <a:off x="247031" y="5157724"/>
            <a:ext cx="115444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 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К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лассификация людей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в зависимости от их отношения к алкогольным изделиям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2EBDE-48CE-462A-B06B-1BC09D442C1C}" type="slidenum">
              <a:rPr lang="ru-RU" smtClean="0"/>
              <a:t>10</a:t>
            </a:fld>
            <a:endParaRPr lang="ru-RU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FDDAC41-F5F0-9E32-29EC-0048E30BB256}"/>
              </a:ext>
            </a:extLst>
          </p:cNvPr>
          <p:cNvSpPr txBox="1"/>
          <p:nvPr/>
        </p:nvSpPr>
        <p:spPr>
          <a:xfrm>
            <a:off x="308562" y="6230966"/>
            <a:ext cx="115444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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и другие положения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76220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C2F3AC-9F20-33F5-096A-569E6514EE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0889D5EB-32A2-8E2E-AA37-86E3B9A4FDE9}"/>
              </a:ext>
            </a:extLst>
          </p:cNvPr>
          <p:cNvSpPr/>
          <p:nvPr/>
        </p:nvSpPr>
        <p:spPr>
          <a:xfrm>
            <a:off x="2087308" y="2053972"/>
            <a:ext cx="7953507" cy="2842473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9F5EF4D-EE6C-7BF1-E4F8-0B213D1385DD}"/>
              </a:ext>
            </a:extLst>
          </p:cNvPr>
          <p:cNvSpPr txBox="1"/>
          <p:nvPr/>
        </p:nvSpPr>
        <p:spPr>
          <a:xfrm>
            <a:off x="2087308" y="2301022"/>
            <a:ext cx="79342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kern="100" dirty="0">
                <a:solidFill>
                  <a:srgbClr val="0060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ПРОАЛКОГОЛЬНАЯ (питейная) ЗАПРОГРАММИРОВАННОСТЬ</a:t>
            </a:r>
            <a:endParaRPr lang="ru-RU" sz="2000" dirty="0">
              <a:solidFill>
                <a:srgbClr val="0060A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A2ABB4E3-732F-8FC5-1145-71CA6A61AD7F}"/>
              </a:ext>
            </a:extLst>
          </p:cNvPr>
          <p:cNvCxnSpPr/>
          <p:nvPr/>
        </p:nvCxnSpPr>
        <p:spPr>
          <a:xfrm flipV="1">
            <a:off x="2087308" y="2900592"/>
            <a:ext cx="7953507" cy="480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3639C93B-D917-FE35-BD95-E85EF0F3AEFA}"/>
              </a:ext>
            </a:extLst>
          </p:cNvPr>
          <p:cNvSpPr/>
          <p:nvPr/>
        </p:nvSpPr>
        <p:spPr>
          <a:xfrm>
            <a:off x="2212999" y="3324641"/>
            <a:ext cx="2168165" cy="110581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УСТАНОВКА</a:t>
            </a:r>
          </a:p>
          <a:p>
            <a:pPr algn="ctr"/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употребление алкоголя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123BBDBB-7E7C-7ED3-8994-98BB5483AAA7}"/>
              </a:ext>
            </a:extLst>
          </p:cNvPr>
          <p:cNvSpPr/>
          <p:nvPr/>
        </p:nvSpPr>
        <p:spPr>
          <a:xfrm>
            <a:off x="4971906" y="3315849"/>
            <a:ext cx="2168165" cy="110581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ПРОГРАММА </a:t>
            </a: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отношения </a:t>
            </a:r>
          </a:p>
          <a:p>
            <a:pPr algn="ctr"/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 алкоголю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38AAD187-FFE2-3FA7-0E54-097D0F520551}"/>
              </a:ext>
            </a:extLst>
          </p:cNvPr>
          <p:cNvSpPr/>
          <p:nvPr/>
        </p:nvSpPr>
        <p:spPr>
          <a:xfrm>
            <a:off x="7730813" y="3315849"/>
            <a:ext cx="2168165" cy="110581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УБЕЖДЕНИЕ</a:t>
            </a:r>
          </a:p>
          <a:p>
            <a:pPr algn="ctr"/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проалкогольное</a:t>
            </a:r>
          </a:p>
        </p:txBody>
      </p:sp>
      <p:sp>
        <p:nvSpPr>
          <p:cNvPr id="14" name="Стрелка: вправо 13">
            <a:extLst>
              <a:ext uri="{FF2B5EF4-FFF2-40B4-BE49-F238E27FC236}">
                <a16:creationId xmlns:a16="http://schemas.microsoft.com/office/drawing/2014/main" id="{EFFA2581-AE25-A0CD-A03C-1ADC20E1FD32}"/>
              </a:ext>
            </a:extLst>
          </p:cNvPr>
          <p:cNvSpPr/>
          <p:nvPr/>
        </p:nvSpPr>
        <p:spPr>
          <a:xfrm>
            <a:off x="4440865" y="3763527"/>
            <a:ext cx="471340" cy="292229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: вправо 14">
            <a:extLst>
              <a:ext uri="{FF2B5EF4-FFF2-40B4-BE49-F238E27FC236}">
                <a16:creationId xmlns:a16="http://schemas.microsoft.com/office/drawing/2014/main" id="{5888A40F-DD52-5AE8-1396-3802E727D982}"/>
              </a:ext>
            </a:extLst>
          </p:cNvPr>
          <p:cNvSpPr/>
          <p:nvPr/>
        </p:nvSpPr>
        <p:spPr>
          <a:xfrm>
            <a:off x="7206763" y="3763527"/>
            <a:ext cx="471340" cy="292229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C7E1B31-D26A-3B63-DAE7-570351ABCF7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6" t="19776" r="6322" b="21460"/>
          <a:stretch/>
        </p:blipFill>
        <p:spPr>
          <a:xfrm>
            <a:off x="8842147" y="30482"/>
            <a:ext cx="3273652" cy="1072005"/>
          </a:xfrm>
          <a:prstGeom prst="rect">
            <a:avLst/>
          </a:prstGeom>
        </p:spPr>
      </p:pic>
      <p:sp>
        <p:nvSpPr>
          <p:cNvPr id="28" name="Подзаголовок 2">
            <a:extLst>
              <a:ext uri="{FF2B5EF4-FFF2-40B4-BE49-F238E27FC236}">
                <a16:creationId xmlns:a16="http://schemas.microsoft.com/office/drawing/2014/main" id="{A4FF563E-40D4-4AA6-F593-D719C00272E9}"/>
              </a:ext>
            </a:extLst>
          </p:cNvPr>
          <p:cNvSpPr txBox="1">
            <a:spLocks/>
          </p:cNvSpPr>
          <p:nvPr/>
        </p:nvSpPr>
        <p:spPr>
          <a:xfrm>
            <a:off x="372208" y="280477"/>
            <a:ext cx="8110068" cy="6218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>
              <a:lnSpc>
                <a:spcPct val="107000"/>
              </a:lnSpc>
              <a:spcBef>
                <a:spcPts val="1200"/>
              </a:spcBef>
              <a:spcAft>
                <a:spcPts val="1200"/>
              </a:spcAft>
              <a:tabLst>
                <a:tab pos="1209675" algn="l"/>
              </a:tabLst>
            </a:pPr>
            <a:r>
              <a:rPr lang="ru-RU" sz="26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Концепция питейной запрограммированности</a:t>
            </a:r>
          </a:p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>
                <a:tab pos="1209675" algn="l"/>
              </a:tabLst>
              <a:defRPr/>
            </a:pPr>
            <a:endParaRPr kumimoji="0" lang="ru-RU" sz="2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5FF42698-4A8C-431E-6843-E3BE609A796C}"/>
              </a:ext>
            </a:extLst>
          </p:cNvPr>
          <p:cNvSpPr/>
          <p:nvPr/>
        </p:nvSpPr>
        <p:spPr>
          <a:xfrm>
            <a:off x="2087308" y="5095905"/>
            <a:ext cx="236555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latin typeface="Arial" panose="020B0604020202020204" pitchFamily="34" charset="0"/>
                <a:ea typeface="PMingLiU"/>
                <a:cs typeface="Arial" panose="020B0604020202020204" pitchFamily="34" charset="0"/>
              </a:rPr>
              <a:t>Настроенность </a:t>
            </a:r>
          </a:p>
          <a:p>
            <a:pPr algn="ctr"/>
            <a:r>
              <a:rPr lang="ru-RU" sz="1600" dirty="0">
                <a:latin typeface="Arial" panose="020B0604020202020204" pitchFamily="34" charset="0"/>
                <a:ea typeface="PMingLiU"/>
                <a:cs typeface="Arial" panose="020B0604020202020204" pitchFamily="34" charset="0"/>
              </a:rPr>
              <a:t>к совершению </a:t>
            </a:r>
          </a:p>
          <a:p>
            <a:pPr algn="ctr"/>
            <a:r>
              <a:rPr lang="ru-RU" sz="1600" dirty="0">
                <a:latin typeface="Arial" panose="020B0604020202020204" pitchFamily="34" charset="0"/>
                <a:ea typeface="PMingLiU"/>
                <a:cs typeface="Arial" panose="020B0604020202020204" pitchFamily="34" charset="0"/>
              </a:rPr>
              <a:t>определённого действия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6322EC6-AC00-D95C-3F7A-2A82C6DA0B29}"/>
              </a:ext>
            </a:extLst>
          </p:cNvPr>
          <p:cNvSpPr/>
          <p:nvPr/>
        </p:nvSpPr>
        <p:spPr>
          <a:xfrm>
            <a:off x="4778497" y="5081345"/>
            <a:ext cx="236555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latin typeface="Arial" panose="020B0604020202020204" pitchFamily="34" charset="0"/>
                <a:ea typeface="PMingLiU"/>
                <a:cs typeface="Arial" panose="020B0604020202020204" pitchFamily="34" charset="0"/>
              </a:rPr>
              <a:t>Алгоритм поведения </a:t>
            </a:r>
          </a:p>
          <a:p>
            <a:pPr algn="ctr"/>
            <a:r>
              <a:rPr lang="ru-RU" sz="1600" dirty="0">
                <a:latin typeface="Arial" panose="020B0604020202020204" pitchFamily="34" charset="0"/>
                <a:ea typeface="PMingLiU"/>
                <a:cs typeface="Arial" panose="020B0604020202020204" pitchFamily="34" charset="0"/>
              </a:rPr>
              <a:t>в ситуации: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что делать? с кем?</a:t>
            </a:r>
          </a:p>
          <a:p>
            <a:pPr algn="ctr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как? сколько? </a:t>
            </a:r>
          </a:p>
          <a:p>
            <a:pPr algn="ctr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где? когда? …</a:t>
            </a:r>
            <a:endParaRPr lang="ru-RU" sz="1400" dirty="0">
              <a:latin typeface="Arial" panose="020B0604020202020204" pitchFamily="34" charset="0"/>
              <a:ea typeface="PMingLiU"/>
              <a:cs typeface="Arial" panose="020B0604020202020204" pitchFamily="34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80F70423-33BC-70FA-F463-F41D5B6BCE51}"/>
              </a:ext>
            </a:extLst>
          </p:cNvPr>
          <p:cNvSpPr/>
          <p:nvPr/>
        </p:nvSpPr>
        <p:spPr>
          <a:xfrm>
            <a:off x="7632118" y="5095905"/>
            <a:ext cx="236555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latin typeface="Arial" panose="020B0604020202020204" pitchFamily="34" charset="0"/>
                <a:ea typeface="PMingLiU"/>
                <a:cs typeface="Arial" panose="020B0604020202020204" pitchFamily="34" charset="0"/>
              </a:rPr>
              <a:t>Система взглядов, </a:t>
            </a:r>
          </a:p>
          <a:p>
            <a:pPr algn="ctr"/>
            <a:r>
              <a:rPr lang="ru-RU" sz="1600" dirty="0">
                <a:latin typeface="Arial" panose="020B0604020202020204" pitchFamily="34" charset="0"/>
                <a:ea typeface="PMingLiU"/>
                <a:cs typeface="Arial" panose="020B0604020202020204" pitchFamily="34" charset="0"/>
              </a:rPr>
              <a:t>в правильности которых есть твёрдая уверенность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5242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240" y="3623131"/>
            <a:ext cx="4211514" cy="2807676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2EBDE-48CE-462A-B06B-1BC09D442C1C}" type="slidenum">
              <a:rPr lang="ru-RU" smtClean="0"/>
              <a:t>12</a:t>
            </a:fld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C7E1B31-D26A-3B63-DAE7-570351ABCF7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6" t="19776" r="6322" b="21460"/>
          <a:stretch/>
        </p:blipFill>
        <p:spPr>
          <a:xfrm>
            <a:off x="8842147" y="30482"/>
            <a:ext cx="3273652" cy="1072005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CB52605D-AEE9-1307-DA9E-692F2491ADEA}"/>
              </a:ext>
            </a:extLst>
          </p:cNvPr>
          <p:cNvSpPr/>
          <p:nvPr/>
        </p:nvSpPr>
        <p:spPr>
          <a:xfrm>
            <a:off x="413240" y="1172445"/>
            <a:ext cx="11350868" cy="223087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Психологическое программирование </a:t>
            </a:r>
            <a:r>
              <a:rPr lang="ru-RU" sz="32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</a:t>
            </a:r>
            <a:r>
              <a:rPr lang="ru-RU" sz="32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это </a:t>
            </a:r>
          </a:p>
          <a:p>
            <a:pPr algn="ctr"/>
            <a:r>
              <a:rPr lang="ru-RU" sz="32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наиболее тонкая и очень эффективная форма идеологического принуждения людей</a:t>
            </a:r>
            <a:endParaRPr lang="ru-RU" sz="32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4491" y="3623131"/>
            <a:ext cx="4472317" cy="279519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50" b="4364"/>
          <a:stretch/>
        </p:blipFill>
        <p:spPr>
          <a:xfrm>
            <a:off x="7903016" y="3616892"/>
            <a:ext cx="4158368" cy="2807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942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C2F3AC-9F20-33F5-096A-569E6514EE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C7E1B31-D26A-3B63-DAE7-570351ABCF7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6" t="19776" r="6322" b="21460"/>
          <a:stretch/>
        </p:blipFill>
        <p:spPr>
          <a:xfrm>
            <a:off x="8842147" y="30482"/>
            <a:ext cx="3273652" cy="1072005"/>
          </a:xfrm>
          <a:prstGeom prst="rect">
            <a:avLst/>
          </a:prstGeom>
        </p:spPr>
      </p:pic>
      <p:sp>
        <p:nvSpPr>
          <p:cNvPr id="28" name="Подзаголовок 2">
            <a:extLst>
              <a:ext uri="{FF2B5EF4-FFF2-40B4-BE49-F238E27FC236}">
                <a16:creationId xmlns:a16="http://schemas.microsoft.com/office/drawing/2014/main" id="{A4FF563E-40D4-4AA6-F593-D719C00272E9}"/>
              </a:ext>
            </a:extLst>
          </p:cNvPr>
          <p:cNvSpPr txBox="1">
            <a:spLocks/>
          </p:cNvSpPr>
          <p:nvPr/>
        </p:nvSpPr>
        <p:spPr>
          <a:xfrm>
            <a:off x="372208" y="280477"/>
            <a:ext cx="8110068" cy="6218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>
              <a:lnSpc>
                <a:spcPct val="107000"/>
              </a:lnSpc>
              <a:spcBef>
                <a:spcPts val="1200"/>
              </a:spcBef>
              <a:spcAft>
                <a:spcPts val="1200"/>
              </a:spcAft>
              <a:tabLst>
                <a:tab pos="1209675" algn="l"/>
              </a:tabLst>
            </a:pPr>
            <a:r>
              <a:rPr lang="ru-RU" sz="26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Терминологический словарь Шичко</a:t>
            </a:r>
          </a:p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>
                <a:tab pos="1209675" algn="l"/>
              </a:tabLst>
              <a:defRPr/>
            </a:pPr>
            <a:endParaRPr kumimoji="0" lang="ru-RU" sz="2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020" y="967154"/>
            <a:ext cx="4044434" cy="5742056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448F0789-4A2B-00A6-1E2F-CC70544A4009}"/>
              </a:ext>
            </a:extLst>
          </p:cNvPr>
          <p:cNvSpPr txBox="1"/>
          <p:nvPr/>
        </p:nvSpPr>
        <p:spPr>
          <a:xfrm>
            <a:off x="4959710" y="1217758"/>
            <a:ext cx="44568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Содержит 136 понятий</a:t>
            </a:r>
            <a:endParaRPr lang="ru-RU" sz="28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038" b="67436"/>
          <a:stretch/>
        </p:blipFill>
        <p:spPr>
          <a:xfrm>
            <a:off x="4959710" y="1802543"/>
            <a:ext cx="6892321" cy="4623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658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C2F3AC-9F20-33F5-096A-569E6514EE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0889D5EB-32A2-8E2E-AA37-86E3B9A4FDE9}"/>
              </a:ext>
            </a:extLst>
          </p:cNvPr>
          <p:cNvSpPr/>
          <p:nvPr/>
        </p:nvSpPr>
        <p:spPr>
          <a:xfrm>
            <a:off x="196962" y="805464"/>
            <a:ext cx="7953507" cy="2842473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9F5EF4D-EE6C-7BF1-E4F8-0B213D1385DD}"/>
              </a:ext>
            </a:extLst>
          </p:cNvPr>
          <p:cNvSpPr txBox="1"/>
          <p:nvPr/>
        </p:nvSpPr>
        <p:spPr>
          <a:xfrm>
            <a:off x="196962" y="1052514"/>
            <a:ext cx="79342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kern="100" dirty="0">
                <a:solidFill>
                  <a:srgbClr val="0060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ПРОАЛКОГОЛЬНАЯ (питейная) ЗАПРОГРАММИРОВАННОСТЬ</a:t>
            </a:r>
            <a:endParaRPr lang="ru-RU" sz="2000" dirty="0">
              <a:solidFill>
                <a:srgbClr val="0060A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A2ABB4E3-732F-8FC5-1145-71CA6A61AD7F}"/>
              </a:ext>
            </a:extLst>
          </p:cNvPr>
          <p:cNvCxnSpPr/>
          <p:nvPr/>
        </p:nvCxnSpPr>
        <p:spPr>
          <a:xfrm flipV="1">
            <a:off x="196962" y="1652084"/>
            <a:ext cx="7953507" cy="480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3639C93B-D917-FE35-BD95-E85EF0F3AEFA}"/>
              </a:ext>
            </a:extLst>
          </p:cNvPr>
          <p:cNvSpPr/>
          <p:nvPr/>
        </p:nvSpPr>
        <p:spPr>
          <a:xfrm>
            <a:off x="322653" y="2076133"/>
            <a:ext cx="2168165" cy="110581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УСТАНОВКА</a:t>
            </a:r>
          </a:p>
          <a:p>
            <a:pPr algn="ctr"/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употребление алкоголя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123BBDBB-7E7C-7ED3-8994-98BB5483AAA7}"/>
              </a:ext>
            </a:extLst>
          </p:cNvPr>
          <p:cNvSpPr/>
          <p:nvPr/>
        </p:nvSpPr>
        <p:spPr>
          <a:xfrm>
            <a:off x="3081560" y="2067341"/>
            <a:ext cx="2168165" cy="110581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ПРОГРАММА </a:t>
            </a: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отношения </a:t>
            </a:r>
          </a:p>
          <a:p>
            <a:pPr algn="ctr"/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 алкоголю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38AAD187-FFE2-3FA7-0E54-097D0F520551}"/>
              </a:ext>
            </a:extLst>
          </p:cNvPr>
          <p:cNvSpPr/>
          <p:nvPr/>
        </p:nvSpPr>
        <p:spPr>
          <a:xfrm>
            <a:off x="5840467" y="2067341"/>
            <a:ext cx="2168165" cy="110581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УБЕЖДЕНИЕ</a:t>
            </a:r>
          </a:p>
          <a:p>
            <a:pPr algn="ctr"/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проалкогольное</a:t>
            </a:r>
          </a:p>
        </p:txBody>
      </p:sp>
      <p:sp>
        <p:nvSpPr>
          <p:cNvPr id="14" name="Стрелка: вправо 13">
            <a:extLst>
              <a:ext uri="{FF2B5EF4-FFF2-40B4-BE49-F238E27FC236}">
                <a16:creationId xmlns:a16="http://schemas.microsoft.com/office/drawing/2014/main" id="{EFFA2581-AE25-A0CD-A03C-1ADC20E1FD32}"/>
              </a:ext>
            </a:extLst>
          </p:cNvPr>
          <p:cNvSpPr/>
          <p:nvPr/>
        </p:nvSpPr>
        <p:spPr>
          <a:xfrm>
            <a:off x="2550519" y="2515019"/>
            <a:ext cx="471340" cy="292229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: вправо 14">
            <a:extLst>
              <a:ext uri="{FF2B5EF4-FFF2-40B4-BE49-F238E27FC236}">
                <a16:creationId xmlns:a16="http://schemas.microsoft.com/office/drawing/2014/main" id="{5888A40F-DD52-5AE8-1396-3802E727D982}"/>
              </a:ext>
            </a:extLst>
          </p:cNvPr>
          <p:cNvSpPr/>
          <p:nvPr/>
        </p:nvSpPr>
        <p:spPr>
          <a:xfrm>
            <a:off x="5316417" y="2515019"/>
            <a:ext cx="471340" cy="292229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C7E1B31-D26A-3B63-DAE7-570351ABCF7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6" t="19776" r="6322" b="21460"/>
          <a:stretch/>
        </p:blipFill>
        <p:spPr>
          <a:xfrm>
            <a:off x="8842147" y="30482"/>
            <a:ext cx="3273652" cy="1072005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3F9C82C3-2380-2DD4-7D01-AF36740C33CE}"/>
              </a:ext>
            </a:extLst>
          </p:cNvPr>
          <p:cNvSpPr/>
          <p:nvPr/>
        </p:nvSpPr>
        <p:spPr>
          <a:xfrm>
            <a:off x="4593901" y="4039944"/>
            <a:ext cx="2168165" cy="107200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ПРИВЫЧКА</a:t>
            </a:r>
          </a:p>
          <a:p>
            <a:pPr algn="ctr"/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 употреблению спиртного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5E041211-99DB-F072-3370-72C29A7F0762}"/>
              </a:ext>
            </a:extLst>
          </p:cNvPr>
          <p:cNvSpPr/>
          <p:nvPr/>
        </p:nvSpPr>
        <p:spPr>
          <a:xfrm>
            <a:off x="7238724" y="4030913"/>
            <a:ext cx="2168165" cy="107200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ПОТРЕБНОСТЬ</a:t>
            </a:r>
          </a:p>
          <a:p>
            <a:pPr algn="ctr"/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алкоголе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CB52605D-AEE9-1307-DA9E-692F2491ADEA}"/>
              </a:ext>
            </a:extLst>
          </p:cNvPr>
          <p:cNvSpPr/>
          <p:nvPr/>
        </p:nvSpPr>
        <p:spPr>
          <a:xfrm>
            <a:off x="1936874" y="4039944"/>
            <a:ext cx="2168165" cy="107200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ПРИОБЩЕНИЕ</a:t>
            </a:r>
          </a:p>
          <a:p>
            <a:pPr algn="ctr"/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(привыкание </a:t>
            </a:r>
          </a:p>
          <a:p>
            <a:pPr algn="ctr"/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 алкоголю)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D5746B28-17DC-2265-F0BE-916B19C3D4CE}"/>
              </a:ext>
            </a:extLst>
          </p:cNvPr>
          <p:cNvSpPr/>
          <p:nvPr/>
        </p:nvSpPr>
        <p:spPr>
          <a:xfrm>
            <a:off x="9878229" y="4030913"/>
            <a:ext cx="2144946" cy="107200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ПОТРЕБЛЕНИЕ</a:t>
            </a:r>
          </a:p>
          <a:p>
            <a:pPr algn="ctr"/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алкоголя</a:t>
            </a:r>
          </a:p>
        </p:txBody>
      </p:sp>
      <p:sp>
        <p:nvSpPr>
          <p:cNvPr id="19" name="Стрелка: вправо 14">
            <a:extLst>
              <a:ext uri="{FF2B5EF4-FFF2-40B4-BE49-F238E27FC236}">
                <a16:creationId xmlns:a16="http://schemas.microsoft.com/office/drawing/2014/main" id="{BAC632F3-82F4-EDEA-7CD5-0AB9F885E38D}"/>
              </a:ext>
            </a:extLst>
          </p:cNvPr>
          <p:cNvSpPr/>
          <p:nvPr/>
        </p:nvSpPr>
        <p:spPr>
          <a:xfrm>
            <a:off x="9406889" y="4440475"/>
            <a:ext cx="471340" cy="292229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: вправо 14">
            <a:extLst>
              <a:ext uri="{FF2B5EF4-FFF2-40B4-BE49-F238E27FC236}">
                <a16:creationId xmlns:a16="http://schemas.microsoft.com/office/drawing/2014/main" id="{9FA7B508-2B10-E96F-A3F9-FFEEF101096D}"/>
              </a:ext>
            </a:extLst>
          </p:cNvPr>
          <p:cNvSpPr/>
          <p:nvPr/>
        </p:nvSpPr>
        <p:spPr>
          <a:xfrm>
            <a:off x="6761436" y="4429833"/>
            <a:ext cx="471340" cy="292229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: вправо 14">
            <a:extLst>
              <a:ext uri="{FF2B5EF4-FFF2-40B4-BE49-F238E27FC236}">
                <a16:creationId xmlns:a16="http://schemas.microsoft.com/office/drawing/2014/main" id="{19D13DA1-DE93-53B8-6539-11437B19E2E8}"/>
              </a:ext>
            </a:extLst>
          </p:cNvPr>
          <p:cNvSpPr/>
          <p:nvPr/>
        </p:nvSpPr>
        <p:spPr>
          <a:xfrm>
            <a:off x="4113800" y="4440475"/>
            <a:ext cx="471340" cy="292229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трелка углом вверх 2">
            <a:extLst>
              <a:ext uri="{FF2B5EF4-FFF2-40B4-BE49-F238E27FC236}">
                <a16:creationId xmlns:a16="http://schemas.microsoft.com/office/drawing/2014/main" id="{3CAE8025-6757-F00B-5991-C9F27C906055}"/>
              </a:ext>
            </a:extLst>
          </p:cNvPr>
          <p:cNvSpPr/>
          <p:nvPr/>
        </p:nvSpPr>
        <p:spPr>
          <a:xfrm rot="5400000">
            <a:off x="1118718" y="3901790"/>
            <a:ext cx="1072006" cy="564306"/>
          </a:xfrm>
          <a:prstGeom prst="bentUp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CFC99838-E1F6-E50D-1404-4B3F9F948501}"/>
              </a:ext>
            </a:extLst>
          </p:cNvPr>
          <p:cNvSpPr/>
          <p:nvPr/>
        </p:nvSpPr>
        <p:spPr>
          <a:xfrm>
            <a:off x="5391936" y="6511141"/>
            <a:ext cx="690042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i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Courier New" panose="02070309020205020404" pitchFamily="49" charset="0"/>
                <a:cs typeface="Arial" panose="020B0604020202020204" pitchFamily="34" charset="0"/>
              </a:rPr>
              <a:t>(Схема составлена А.А. Карпачёвым на основе теории Г.А. Шичко в 2011 г.)</a:t>
            </a:r>
            <a:endParaRPr lang="ru-RU" sz="1200" i="1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A073067D-35CC-62F3-779C-08525236FCF3}"/>
              </a:ext>
            </a:extLst>
          </p:cNvPr>
          <p:cNvSpPr/>
          <p:nvPr/>
        </p:nvSpPr>
        <p:spPr>
          <a:xfrm>
            <a:off x="102299" y="211606"/>
            <a:ext cx="63209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Схема теории алкоголизмии Г.А. Шичко </a:t>
            </a:r>
            <a:endParaRPr lang="ru-RU" sz="2400" dirty="0">
              <a:solidFill>
                <a:schemeClr val="bg2">
                  <a:lumMod val="25000"/>
                </a:schemeClr>
              </a:solidFill>
            </a:endParaRPr>
          </a:p>
        </p:txBody>
      </p: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id="{06B92532-707F-4E05-94FE-CDA728AF3ED1}"/>
              </a:ext>
            </a:extLst>
          </p:cNvPr>
          <p:cNvCxnSpPr>
            <a:cxnSpLocks/>
          </p:cNvCxnSpPr>
          <p:nvPr/>
        </p:nvCxnSpPr>
        <p:spPr>
          <a:xfrm>
            <a:off x="3021859" y="5111949"/>
            <a:ext cx="0" cy="485293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4CC3B33F-FA42-4C3A-C382-57D84D1C250A}"/>
              </a:ext>
            </a:extLst>
          </p:cNvPr>
          <p:cNvSpPr/>
          <p:nvPr/>
        </p:nvSpPr>
        <p:spPr>
          <a:xfrm>
            <a:off x="1928113" y="5578388"/>
            <a:ext cx="2176926" cy="568759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СЛУЧАЙНИК</a:t>
            </a:r>
          </a:p>
          <a:p>
            <a:pPr algn="ctr"/>
            <a:r>
              <a:rPr lang="ru-RU" sz="1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(подражатель)</a:t>
            </a: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77ED08AA-BC24-10AB-C41E-29DBFEF1BFBF}"/>
              </a:ext>
            </a:extLst>
          </p:cNvPr>
          <p:cNvSpPr/>
          <p:nvPr/>
        </p:nvSpPr>
        <p:spPr>
          <a:xfrm>
            <a:off x="4593901" y="5578388"/>
            <a:ext cx="2176926" cy="568759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ПЬЯНИЦА</a:t>
            </a:r>
          </a:p>
        </p:txBody>
      </p:sp>
      <p:cxnSp>
        <p:nvCxnSpPr>
          <p:cNvPr id="27" name="Прямая соединительная линия 26">
            <a:extLst>
              <a:ext uri="{FF2B5EF4-FFF2-40B4-BE49-F238E27FC236}">
                <a16:creationId xmlns:a16="http://schemas.microsoft.com/office/drawing/2014/main" id="{FCB8DAB4-A0B4-6523-D498-348005659B4D}"/>
              </a:ext>
            </a:extLst>
          </p:cNvPr>
          <p:cNvCxnSpPr>
            <a:cxnSpLocks/>
          </p:cNvCxnSpPr>
          <p:nvPr/>
        </p:nvCxnSpPr>
        <p:spPr>
          <a:xfrm>
            <a:off x="5665982" y="5111949"/>
            <a:ext cx="0" cy="485293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EF703AE5-4ECE-DCB0-5F78-C56A73F428CF}"/>
              </a:ext>
            </a:extLst>
          </p:cNvPr>
          <p:cNvSpPr/>
          <p:nvPr/>
        </p:nvSpPr>
        <p:spPr>
          <a:xfrm>
            <a:off x="7226926" y="5578388"/>
            <a:ext cx="2176926" cy="568759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АЛКОГОЛИК</a:t>
            </a:r>
          </a:p>
        </p:txBody>
      </p: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52506053-C293-2CCD-2393-FB8ADBCC6E49}"/>
              </a:ext>
            </a:extLst>
          </p:cNvPr>
          <p:cNvCxnSpPr>
            <a:cxnSpLocks/>
          </p:cNvCxnSpPr>
          <p:nvPr/>
        </p:nvCxnSpPr>
        <p:spPr>
          <a:xfrm>
            <a:off x="8315389" y="5102918"/>
            <a:ext cx="0" cy="485293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Номер слайда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2EBDE-48CE-462A-B06B-1BC09D442C1C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04075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4FF563E-40D4-4AA6-F593-D719C00272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4124" y="275870"/>
            <a:ext cx="9303983" cy="826617"/>
          </a:xfrm>
        </p:spPr>
        <p:txBody>
          <a:bodyPr>
            <a:noAutofit/>
          </a:bodyPr>
          <a:lstStyle/>
          <a:p>
            <a:pPr algn="l">
              <a:spcBef>
                <a:spcPts val="0"/>
              </a:spcBef>
            </a:pPr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Общая классификация людей </a:t>
            </a:r>
          </a:p>
          <a:p>
            <a:pPr algn="l">
              <a:spcBef>
                <a:spcPts val="0"/>
              </a:spcBef>
            </a:pPr>
            <a:r>
              <a:rPr lang="ru-RU" sz="23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зависимости от их отношения к алкогольным изделиям</a:t>
            </a:r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AE145454-CB3D-31FE-83E6-FBE816DB6DA7}"/>
              </a:ext>
            </a:extLst>
          </p:cNvPr>
          <p:cNvGraphicFramePr>
            <a:graphicFrameLocks noGrp="1"/>
          </p:cNvGraphicFramePr>
          <p:nvPr/>
        </p:nvGraphicFramePr>
        <p:xfrm>
          <a:off x="235671" y="1414974"/>
          <a:ext cx="11491273" cy="4522198"/>
        </p:xfrm>
        <a:graphic>
          <a:graphicData uri="http://schemas.openxmlformats.org/drawingml/2006/table">
            <a:tbl>
              <a:tblPr firstRow="1" firstCol="1" bandRow="1"/>
              <a:tblGrid>
                <a:gridCol w="4321504">
                  <a:extLst>
                    <a:ext uri="{9D8B030D-6E8A-4147-A177-3AD203B41FA5}">
                      <a16:colId xmlns:a16="http://schemas.microsoft.com/office/drawing/2014/main" val="2711293385"/>
                    </a:ext>
                  </a:extLst>
                </a:gridCol>
                <a:gridCol w="3371533">
                  <a:extLst>
                    <a:ext uri="{9D8B030D-6E8A-4147-A177-3AD203B41FA5}">
                      <a16:colId xmlns:a16="http://schemas.microsoft.com/office/drawing/2014/main" val="2030207804"/>
                    </a:ext>
                  </a:extLst>
                </a:gridCol>
                <a:gridCol w="3798236">
                  <a:extLst>
                    <a:ext uri="{9D8B030D-6E8A-4147-A177-3AD203B41FA5}">
                      <a16:colId xmlns:a16="http://schemas.microsoft.com/office/drawing/2014/main" val="1721465089"/>
                    </a:ext>
                  </a:extLst>
                </a:gridCol>
              </a:tblGrid>
              <a:tr h="774086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Питейная</a:t>
                      </a:r>
                      <a:endParaRPr lang="ru-RU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Запрограммированность (ПЗ)</a:t>
                      </a:r>
                      <a:endParaRPr lang="ru-RU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Отношение к спиртным напиткам (УС)</a:t>
                      </a:r>
                      <a:endParaRPr lang="ru-RU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2765292"/>
                  </a:ext>
                </a:extLst>
              </a:tr>
              <a:tr h="114532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Не употребляются</a:t>
                      </a:r>
                      <a:r>
                        <a:rPr lang="ru-RU" sz="200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lang="ru-RU" sz="2000" i="0" kern="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–)</a:t>
                      </a:r>
                      <a:endParaRPr lang="ru-RU" sz="2000" i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Употребляются </a:t>
                      </a:r>
                      <a:r>
                        <a:rPr lang="ru-RU" sz="200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(+)</a:t>
                      </a:r>
                      <a:endParaRPr lang="ru-RU" sz="2000" i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8181276"/>
                  </a:ext>
                </a:extLst>
              </a:tr>
              <a:tr h="1147639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Отсутствует</a:t>
                      </a:r>
                      <a:r>
                        <a:rPr lang="ru-RU" sz="200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lang="ru-RU" sz="2000" i="0" kern="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–)</a:t>
                      </a:r>
                      <a:endParaRPr lang="ru-RU" sz="2000" i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Трезвенники</a:t>
                      </a:r>
                    </a:p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0" i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(-ПЗ / -УС)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Принужденники</a:t>
                      </a:r>
                    </a:p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i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(-ПЗ / +УС)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67863481"/>
                  </a:ext>
                </a:extLst>
              </a:tr>
              <a:tr h="145515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Имеется </a:t>
                      </a:r>
                      <a:r>
                        <a:rPr lang="ru-RU" sz="200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(+)</a:t>
                      </a:r>
                      <a:endParaRPr lang="ru-RU" sz="2000" i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Воздержанники</a:t>
                      </a:r>
                    </a:p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i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(+ПЗ / -УС)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err="1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Алкоголепийцы</a:t>
                      </a:r>
                      <a:r>
                        <a:rPr lang="ru-RU" sz="24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20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(пьющие)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0" i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(+ПЗ / +УС)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28284705"/>
                  </a:ext>
                </a:extLst>
              </a:tr>
            </a:tbl>
          </a:graphicData>
        </a:graphic>
      </p:graphicFrame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D361693-537B-9C80-209A-7C02F71B0C7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6" t="19776" r="6322" b="21460"/>
          <a:stretch/>
        </p:blipFill>
        <p:spPr>
          <a:xfrm>
            <a:off x="8842147" y="30482"/>
            <a:ext cx="3273652" cy="1072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8560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AE145454-CB3D-31FE-83E6-FBE816DB6DA7}"/>
              </a:ext>
            </a:extLst>
          </p:cNvPr>
          <p:cNvGraphicFramePr>
            <a:graphicFrameLocks noGrp="1"/>
          </p:cNvGraphicFramePr>
          <p:nvPr/>
        </p:nvGraphicFramePr>
        <p:xfrm>
          <a:off x="393933" y="1379805"/>
          <a:ext cx="11343798" cy="3887171"/>
        </p:xfrm>
        <a:graphic>
          <a:graphicData uri="http://schemas.openxmlformats.org/drawingml/2006/table">
            <a:tbl>
              <a:tblPr firstRow="1" firstCol="1" bandRow="1"/>
              <a:tblGrid>
                <a:gridCol w="4434939">
                  <a:extLst>
                    <a:ext uri="{9D8B030D-6E8A-4147-A177-3AD203B41FA5}">
                      <a16:colId xmlns:a16="http://schemas.microsoft.com/office/drawing/2014/main" val="2711293385"/>
                    </a:ext>
                  </a:extLst>
                </a:gridCol>
                <a:gridCol w="3460032">
                  <a:extLst>
                    <a:ext uri="{9D8B030D-6E8A-4147-A177-3AD203B41FA5}">
                      <a16:colId xmlns:a16="http://schemas.microsoft.com/office/drawing/2014/main" val="2030207804"/>
                    </a:ext>
                  </a:extLst>
                </a:gridCol>
                <a:gridCol w="3448827">
                  <a:extLst>
                    <a:ext uri="{9D8B030D-6E8A-4147-A177-3AD203B41FA5}">
                      <a16:colId xmlns:a16="http://schemas.microsoft.com/office/drawing/2014/main" val="1721465089"/>
                    </a:ext>
                  </a:extLst>
                </a:gridCol>
              </a:tblGrid>
              <a:tr h="730535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Трезвенная</a:t>
                      </a:r>
                      <a:endParaRPr lang="ru-RU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запрограммированность (ТЗ)</a:t>
                      </a:r>
                      <a:endParaRPr lang="ru-RU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Научные противоалкогольные знания (</a:t>
                      </a:r>
                      <a:r>
                        <a:rPr lang="ru-RU" sz="2400" b="1" i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Зн</a:t>
                      </a:r>
                      <a:r>
                        <a:rPr lang="ru-RU" sz="2400" b="1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ru-RU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2765292"/>
                  </a:ext>
                </a:extLst>
              </a:tr>
              <a:tr h="54493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Отсутствуют</a:t>
                      </a:r>
                      <a:r>
                        <a:rPr lang="ru-RU" sz="200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lang="ru-RU" sz="2000" i="0" kern="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–)</a:t>
                      </a:r>
                      <a:endParaRPr lang="ru-RU" sz="2000" i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Имеются </a:t>
                      </a:r>
                      <a:r>
                        <a:rPr lang="ru-RU" sz="200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(+)</a:t>
                      </a:r>
                      <a:endParaRPr lang="ru-RU" sz="2000" i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8181276"/>
                  </a:ext>
                </a:extLst>
              </a:tr>
              <a:tr h="1238417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Отсутствует</a:t>
                      </a:r>
                      <a:r>
                        <a:rPr lang="ru-RU" sz="200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lang="ru-RU" sz="2000" i="0" kern="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–)</a:t>
                      </a:r>
                      <a:endParaRPr lang="ru-RU" sz="2000" i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Естественные </a:t>
                      </a:r>
                    </a:p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трезвенники</a:t>
                      </a:r>
                    </a:p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0" i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(-ТЗ / -</a:t>
                      </a:r>
                      <a:r>
                        <a:rPr lang="ru-RU" sz="2400" b="0" i="1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Зн</a:t>
                      </a:r>
                      <a:r>
                        <a:rPr lang="ru-RU" sz="2400" b="0" i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Сознательные трезвенники</a:t>
                      </a:r>
                    </a:p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0" i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(-ТЗ / +</a:t>
                      </a:r>
                      <a:r>
                        <a:rPr lang="ru-RU" sz="2400" b="0" i="1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Зн</a:t>
                      </a:r>
                      <a:r>
                        <a:rPr lang="ru-RU" sz="2400" b="0" i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67863481"/>
                  </a:ext>
                </a:extLst>
              </a:tr>
              <a:tr h="137328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Имеется </a:t>
                      </a:r>
                      <a:r>
                        <a:rPr lang="ru-RU" sz="200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(+)</a:t>
                      </a:r>
                      <a:endParaRPr lang="ru-RU" sz="2000" i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Религиозные </a:t>
                      </a:r>
                    </a:p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трезвенники</a:t>
                      </a:r>
                    </a:p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0" i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(+ТЗ / -</a:t>
                      </a:r>
                      <a:r>
                        <a:rPr lang="ru-RU" sz="2400" b="0" i="1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Зн</a:t>
                      </a:r>
                      <a:r>
                        <a:rPr lang="ru-RU" sz="2400" b="0" i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Благоразумные трезвенники</a:t>
                      </a:r>
                    </a:p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0" i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(+ТЗ / +</a:t>
                      </a:r>
                      <a:r>
                        <a:rPr lang="ru-RU" sz="2400" b="0" i="1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Зн</a:t>
                      </a:r>
                      <a:r>
                        <a:rPr lang="ru-RU" sz="2400" b="0" i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28284705"/>
                  </a:ext>
                </a:extLst>
              </a:tr>
            </a:tbl>
          </a:graphicData>
        </a:graphic>
      </p:graphicFrame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C993123-58C4-6F0E-0499-C0E686AA523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6" t="19776" r="6322" b="21460"/>
          <a:stretch/>
        </p:blipFill>
        <p:spPr>
          <a:xfrm>
            <a:off x="8842147" y="30482"/>
            <a:ext cx="3273652" cy="1072005"/>
          </a:xfrm>
          <a:prstGeom prst="rect">
            <a:avLst/>
          </a:prstGeom>
        </p:spPr>
      </p:pic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CBC8EE7-0C79-723D-61B4-5C86DB0591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1318" y="275870"/>
            <a:ext cx="8460829" cy="826617"/>
          </a:xfrm>
        </p:spPr>
        <p:txBody>
          <a:bodyPr>
            <a:noAutofit/>
          </a:bodyPr>
          <a:lstStyle/>
          <a:p>
            <a:pPr algn="l">
              <a:spcBef>
                <a:spcPts val="0"/>
              </a:spcBef>
            </a:pPr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Классификация трезвенников</a:t>
            </a:r>
            <a:endParaRPr lang="ru-RU" sz="23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37218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4FF563E-40D4-4AA6-F593-D719C00272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8567" y="365485"/>
            <a:ext cx="7938617" cy="624534"/>
          </a:xfrm>
        </p:spPr>
        <p:txBody>
          <a:bodyPr>
            <a:normAutofit/>
          </a:bodyPr>
          <a:lstStyle/>
          <a:p>
            <a:pPr algn="just">
              <a:lnSpc>
                <a:spcPct val="107000"/>
              </a:lnSpc>
              <a:spcBef>
                <a:spcPts val="1200"/>
              </a:spcBef>
              <a:spcAft>
                <a:spcPts val="1200"/>
              </a:spcAft>
              <a:tabLst>
                <a:tab pos="1209675" algn="l"/>
              </a:tabLst>
            </a:pPr>
            <a:r>
              <a:rPr lang="ru-RU" sz="26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Гортоновические</a:t>
            </a:r>
            <a:r>
              <a:rPr lang="ru-RU" sz="26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6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методы дезалкоголизмии</a:t>
            </a:r>
            <a:endParaRPr lang="ru-RU" sz="2600" dirty="0">
              <a:solidFill>
                <a:srgbClr val="0070C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6" t="19776" r="6322" b="21460"/>
          <a:stretch/>
        </p:blipFill>
        <p:spPr>
          <a:xfrm>
            <a:off x="8842147" y="30482"/>
            <a:ext cx="3273652" cy="1072005"/>
          </a:xfrm>
          <a:prstGeom prst="rect">
            <a:avLst/>
          </a:prstGeom>
        </p:spPr>
      </p:pic>
      <p:cxnSp>
        <p:nvCxnSpPr>
          <p:cNvPr id="6" name="직선 연결선 8">
            <a:extLst>
              <a:ext uri="{FF2B5EF4-FFF2-40B4-BE49-F238E27FC236}">
                <a16:creationId xmlns:a16="http://schemas.microsoft.com/office/drawing/2014/main" id="{A2A38F83-33E5-402A-994D-DDD2556F189C}"/>
              </a:ext>
            </a:extLst>
          </p:cNvPr>
          <p:cNvCxnSpPr>
            <a:cxnSpLocks/>
          </p:cNvCxnSpPr>
          <p:nvPr/>
        </p:nvCxnSpPr>
        <p:spPr>
          <a:xfrm flipV="1">
            <a:off x="412801" y="2984002"/>
            <a:ext cx="11702122" cy="2139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308567" y="1538654"/>
            <a:ext cx="31914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1. Основная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дезалкоголизмия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Прямоугольник 56">
            <a:extLst>
              <a:ext uri="{FF2B5EF4-FFF2-40B4-BE49-F238E27FC236}">
                <a16:creationId xmlns:a16="http://schemas.microsoft.com/office/drawing/2014/main" id="{83A3436C-8D60-9A1E-46BC-C4D5F941718C}"/>
              </a:ext>
            </a:extLst>
          </p:cNvPr>
          <p:cNvSpPr/>
          <p:nvPr/>
        </p:nvSpPr>
        <p:spPr>
          <a:xfrm>
            <a:off x="3662335" y="1545162"/>
            <a:ext cx="6455113" cy="354322"/>
          </a:xfrm>
          <a:prstGeom prst="rect">
            <a:avLst/>
          </a:prstGeom>
          <a:solidFill>
            <a:schemeClr val="bg1"/>
          </a:solidFill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 гортоновической дезалкоголизмии («метод Шичко»)</a:t>
            </a:r>
          </a:p>
        </p:txBody>
      </p:sp>
      <p:sp>
        <p:nvSpPr>
          <p:cNvPr id="58" name="Прямоугольник 57">
            <a:extLst>
              <a:ext uri="{FF2B5EF4-FFF2-40B4-BE49-F238E27FC236}">
                <a16:creationId xmlns:a16="http://schemas.microsoft.com/office/drawing/2014/main" id="{83A3436C-8D60-9A1E-46BC-C4D5F941718C}"/>
              </a:ext>
            </a:extLst>
          </p:cNvPr>
          <p:cNvSpPr/>
          <p:nvPr/>
        </p:nvSpPr>
        <p:spPr>
          <a:xfrm>
            <a:off x="3676086" y="2018405"/>
            <a:ext cx="1835986" cy="360830"/>
          </a:xfrm>
          <a:prstGeom prst="rect">
            <a:avLst/>
          </a:prstGeom>
          <a:solidFill>
            <a:schemeClr val="bg1"/>
          </a:solidFill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 гипноза</a:t>
            </a:r>
          </a:p>
        </p:txBody>
      </p:sp>
      <p:sp>
        <p:nvSpPr>
          <p:cNvPr id="59" name="Прямоугольник 58">
            <a:extLst>
              <a:ext uri="{FF2B5EF4-FFF2-40B4-BE49-F238E27FC236}">
                <a16:creationId xmlns:a16="http://schemas.microsoft.com/office/drawing/2014/main" id="{83A3436C-8D60-9A1E-46BC-C4D5F941718C}"/>
              </a:ext>
            </a:extLst>
          </p:cNvPr>
          <p:cNvSpPr/>
          <p:nvPr/>
        </p:nvSpPr>
        <p:spPr>
          <a:xfrm>
            <a:off x="5655398" y="2024193"/>
            <a:ext cx="2721693" cy="350397"/>
          </a:xfrm>
          <a:prstGeom prst="rect">
            <a:avLst/>
          </a:prstGeom>
          <a:solidFill>
            <a:schemeClr val="bg1"/>
          </a:solidFill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 </a:t>
            </a:r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вигилогипноза</a:t>
            </a:r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Прямоугольник 59">
            <a:extLst>
              <a:ext uri="{FF2B5EF4-FFF2-40B4-BE49-F238E27FC236}">
                <a16:creationId xmlns:a16="http://schemas.microsoft.com/office/drawing/2014/main" id="{83A3436C-8D60-9A1E-46BC-C4D5F941718C}"/>
              </a:ext>
            </a:extLst>
          </p:cNvPr>
          <p:cNvSpPr/>
          <p:nvPr/>
        </p:nvSpPr>
        <p:spPr>
          <a:xfrm>
            <a:off x="8520417" y="2020506"/>
            <a:ext cx="3568273" cy="350397"/>
          </a:xfrm>
          <a:prstGeom prst="rect">
            <a:avLst/>
          </a:prstGeom>
          <a:solidFill>
            <a:schemeClr val="bg1"/>
          </a:solidFill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 выявления </a:t>
            </a:r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вникаемости</a:t>
            </a:r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308567" y="3092018"/>
            <a:ext cx="30514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2. Административная</a:t>
            </a:r>
          </a:p>
        </p:txBody>
      </p:sp>
      <p:sp>
        <p:nvSpPr>
          <p:cNvPr id="67" name="Прямоугольник 66">
            <a:extLst>
              <a:ext uri="{FF2B5EF4-FFF2-40B4-BE49-F238E27FC236}">
                <a16:creationId xmlns:a16="http://schemas.microsoft.com/office/drawing/2014/main" id="{83A3436C-8D60-9A1E-46BC-C4D5F941718C}"/>
              </a:ext>
            </a:extLst>
          </p:cNvPr>
          <p:cNvSpPr/>
          <p:nvPr/>
        </p:nvSpPr>
        <p:spPr>
          <a:xfrm>
            <a:off x="3677365" y="3116875"/>
            <a:ext cx="3611709" cy="350397"/>
          </a:xfrm>
          <a:prstGeom prst="rect">
            <a:avLst/>
          </a:prstGeom>
          <a:solidFill>
            <a:schemeClr val="bg1"/>
          </a:solidFill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Метод убеждения коллективом</a:t>
            </a:r>
          </a:p>
        </p:txBody>
      </p:sp>
      <p:sp>
        <p:nvSpPr>
          <p:cNvPr id="69" name="Прямоугольник 68">
            <a:extLst>
              <a:ext uri="{FF2B5EF4-FFF2-40B4-BE49-F238E27FC236}">
                <a16:creationId xmlns:a16="http://schemas.microsoft.com/office/drawing/2014/main" id="{83A3436C-8D60-9A1E-46BC-C4D5F941718C}"/>
              </a:ext>
            </a:extLst>
          </p:cNvPr>
          <p:cNvSpPr/>
          <p:nvPr/>
        </p:nvSpPr>
        <p:spPr>
          <a:xfrm>
            <a:off x="3663056" y="5375603"/>
            <a:ext cx="3320399" cy="350397"/>
          </a:xfrm>
          <a:prstGeom prst="rect">
            <a:avLst/>
          </a:prstGeom>
          <a:solidFill>
            <a:schemeClr val="bg1"/>
          </a:solidFill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Метод аутогипнозосуггестии</a:t>
            </a:r>
          </a:p>
        </p:txBody>
      </p:sp>
      <p:cxnSp>
        <p:nvCxnSpPr>
          <p:cNvPr id="70" name="직선 연결선 8">
            <a:extLst>
              <a:ext uri="{FF2B5EF4-FFF2-40B4-BE49-F238E27FC236}">
                <a16:creationId xmlns:a16="http://schemas.microsoft.com/office/drawing/2014/main" id="{A2A38F83-33E5-402A-994D-DDD2556F189C}"/>
              </a:ext>
            </a:extLst>
          </p:cNvPr>
          <p:cNvCxnSpPr>
            <a:cxnSpLocks/>
          </p:cNvCxnSpPr>
          <p:nvPr/>
        </p:nvCxnSpPr>
        <p:spPr>
          <a:xfrm flipV="1">
            <a:off x="412801" y="3580353"/>
            <a:ext cx="11702122" cy="2139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/>
        </p:nvSpPr>
        <p:spPr>
          <a:xfrm>
            <a:off x="308567" y="3714824"/>
            <a:ext cx="30514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3. Товарищеская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308567" y="4337606"/>
            <a:ext cx="30514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4. Семейная</a:t>
            </a:r>
          </a:p>
        </p:txBody>
      </p:sp>
      <p:cxnSp>
        <p:nvCxnSpPr>
          <p:cNvPr id="73" name="직선 연결선 8">
            <a:extLst>
              <a:ext uri="{FF2B5EF4-FFF2-40B4-BE49-F238E27FC236}">
                <a16:creationId xmlns:a16="http://schemas.microsoft.com/office/drawing/2014/main" id="{A2A38F83-33E5-402A-994D-DDD2556F189C}"/>
              </a:ext>
            </a:extLst>
          </p:cNvPr>
          <p:cNvCxnSpPr>
            <a:cxnSpLocks/>
          </p:cNvCxnSpPr>
          <p:nvPr/>
        </p:nvCxnSpPr>
        <p:spPr>
          <a:xfrm flipV="1">
            <a:off x="412801" y="4194185"/>
            <a:ext cx="11702122" cy="2139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직선 연결선 8">
            <a:extLst>
              <a:ext uri="{FF2B5EF4-FFF2-40B4-BE49-F238E27FC236}">
                <a16:creationId xmlns:a16="http://schemas.microsoft.com/office/drawing/2014/main" id="{A2A38F83-33E5-402A-994D-DDD2556F189C}"/>
              </a:ext>
            </a:extLst>
          </p:cNvPr>
          <p:cNvCxnSpPr>
            <a:cxnSpLocks/>
          </p:cNvCxnSpPr>
          <p:nvPr/>
        </p:nvCxnSpPr>
        <p:spPr>
          <a:xfrm flipV="1">
            <a:off x="412801" y="4784894"/>
            <a:ext cx="11702122" cy="2139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308567" y="4900560"/>
            <a:ext cx="30514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5. Самоличная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308567" y="5847908"/>
            <a:ext cx="30514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6. Религиозная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308567" y="6307945"/>
            <a:ext cx="30514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7. Комбинированная</a:t>
            </a:r>
          </a:p>
        </p:txBody>
      </p:sp>
      <p:cxnSp>
        <p:nvCxnSpPr>
          <p:cNvPr id="78" name="직선 연결선 8">
            <a:extLst>
              <a:ext uri="{FF2B5EF4-FFF2-40B4-BE49-F238E27FC236}">
                <a16:creationId xmlns:a16="http://schemas.microsoft.com/office/drawing/2014/main" id="{A2A38F83-33E5-402A-994D-DDD2556F189C}"/>
              </a:ext>
            </a:extLst>
          </p:cNvPr>
          <p:cNvCxnSpPr>
            <a:cxnSpLocks/>
          </p:cNvCxnSpPr>
          <p:nvPr/>
        </p:nvCxnSpPr>
        <p:spPr>
          <a:xfrm flipV="1">
            <a:off x="338973" y="5786422"/>
            <a:ext cx="11702122" cy="2139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직선 연결선 8">
            <a:extLst>
              <a:ext uri="{FF2B5EF4-FFF2-40B4-BE49-F238E27FC236}">
                <a16:creationId xmlns:a16="http://schemas.microsoft.com/office/drawing/2014/main" id="{A2A38F83-33E5-402A-994D-DDD2556F189C}"/>
              </a:ext>
            </a:extLst>
          </p:cNvPr>
          <p:cNvCxnSpPr>
            <a:cxnSpLocks/>
          </p:cNvCxnSpPr>
          <p:nvPr/>
        </p:nvCxnSpPr>
        <p:spPr>
          <a:xfrm flipV="1">
            <a:off x="338973" y="6286555"/>
            <a:ext cx="11702122" cy="2139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Box 79"/>
          <p:cNvSpPr txBox="1"/>
          <p:nvPr/>
        </p:nvSpPr>
        <p:spPr>
          <a:xfrm>
            <a:off x="3584119" y="6317587"/>
            <a:ext cx="4436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Применение комбинаций методов</a:t>
            </a:r>
          </a:p>
        </p:txBody>
      </p:sp>
      <p:sp>
        <p:nvSpPr>
          <p:cNvPr id="81" name="Прямоугольник 80">
            <a:extLst>
              <a:ext uri="{FF2B5EF4-FFF2-40B4-BE49-F238E27FC236}">
                <a16:creationId xmlns:a16="http://schemas.microsoft.com/office/drawing/2014/main" id="{83A3436C-8D60-9A1E-46BC-C4D5F941718C}"/>
              </a:ext>
            </a:extLst>
          </p:cNvPr>
          <p:cNvSpPr/>
          <p:nvPr/>
        </p:nvSpPr>
        <p:spPr>
          <a:xfrm>
            <a:off x="3677365" y="2499735"/>
            <a:ext cx="3587975" cy="350397"/>
          </a:xfrm>
          <a:prstGeom prst="rect">
            <a:avLst/>
          </a:prstGeom>
          <a:solidFill>
            <a:schemeClr val="bg1"/>
          </a:solidFill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Метод ассистентских внушений</a:t>
            </a:r>
          </a:p>
        </p:txBody>
      </p:sp>
      <p:sp>
        <p:nvSpPr>
          <p:cNvPr id="82" name="Прямоугольник 81">
            <a:extLst>
              <a:ext uri="{FF2B5EF4-FFF2-40B4-BE49-F238E27FC236}">
                <a16:creationId xmlns:a16="http://schemas.microsoft.com/office/drawing/2014/main" id="{83A3436C-8D60-9A1E-46BC-C4D5F941718C}"/>
              </a:ext>
            </a:extLst>
          </p:cNvPr>
          <p:cNvSpPr/>
          <p:nvPr/>
        </p:nvSpPr>
        <p:spPr>
          <a:xfrm>
            <a:off x="6595109" y="4919750"/>
            <a:ext cx="4763460" cy="350397"/>
          </a:xfrm>
          <a:prstGeom prst="rect">
            <a:avLst/>
          </a:prstGeom>
          <a:solidFill>
            <a:schemeClr val="bg1"/>
          </a:solidFill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Метод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прегипнотических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самовоздействий</a:t>
            </a:r>
          </a:p>
        </p:txBody>
      </p:sp>
      <p:sp>
        <p:nvSpPr>
          <p:cNvPr id="83" name="Прямоугольник 82">
            <a:extLst>
              <a:ext uri="{FF2B5EF4-FFF2-40B4-BE49-F238E27FC236}">
                <a16:creationId xmlns:a16="http://schemas.microsoft.com/office/drawing/2014/main" id="{83A3436C-8D60-9A1E-46BC-C4D5F941718C}"/>
              </a:ext>
            </a:extLst>
          </p:cNvPr>
          <p:cNvSpPr/>
          <p:nvPr/>
        </p:nvSpPr>
        <p:spPr>
          <a:xfrm>
            <a:off x="7472746" y="3122579"/>
            <a:ext cx="3041298" cy="350397"/>
          </a:xfrm>
          <a:prstGeom prst="rect">
            <a:avLst/>
          </a:prstGeom>
          <a:solidFill>
            <a:schemeClr val="bg1"/>
          </a:solidFill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Метод анонимного опроса</a:t>
            </a:r>
          </a:p>
        </p:txBody>
      </p:sp>
      <p:sp>
        <p:nvSpPr>
          <p:cNvPr id="84" name="Прямоугольник 83">
            <a:extLst>
              <a:ext uri="{FF2B5EF4-FFF2-40B4-BE49-F238E27FC236}">
                <a16:creationId xmlns:a16="http://schemas.microsoft.com/office/drawing/2014/main" id="{83A3436C-8D60-9A1E-46BC-C4D5F941718C}"/>
              </a:ext>
            </a:extLst>
          </p:cNvPr>
          <p:cNvSpPr/>
          <p:nvPr/>
        </p:nvSpPr>
        <p:spPr>
          <a:xfrm>
            <a:off x="3677365" y="3734327"/>
            <a:ext cx="3028235" cy="350397"/>
          </a:xfrm>
          <a:prstGeom prst="rect">
            <a:avLst/>
          </a:prstGeom>
          <a:solidFill>
            <a:schemeClr val="bg1"/>
          </a:solidFill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Метод взаимоотрезвления</a:t>
            </a:r>
          </a:p>
        </p:txBody>
      </p:sp>
      <p:sp>
        <p:nvSpPr>
          <p:cNvPr id="85" name="Прямоугольник 84">
            <a:extLst>
              <a:ext uri="{FF2B5EF4-FFF2-40B4-BE49-F238E27FC236}">
                <a16:creationId xmlns:a16="http://schemas.microsoft.com/office/drawing/2014/main" id="{83A3436C-8D60-9A1E-46BC-C4D5F941718C}"/>
              </a:ext>
            </a:extLst>
          </p:cNvPr>
          <p:cNvSpPr/>
          <p:nvPr/>
        </p:nvSpPr>
        <p:spPr>
          <a:xfrm>
            <a:off x="7194072" y="5375603"/>
            <a:ext cx="4445346" cy="350397"/>
          </a:xfrm>
          <a:prstGeom prst="rect">
            <a:avLst/>
          </a:prstGeom>
          <a:solidFill>
            <a:schemeClr val="bg1"/>
          </a:solidFill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Метод аппаратурной дезалкоголизмии</a:t>
            </a:r>
          </a:p>
        </p:txBody>
      </p:sp>
      <p:sp>
        <p:nvSpPr>
          <p:cNvPr id="86" name="Прямоугольник 85">
            <a:extLst>
              <a:ext uri="{FF2B5EF4-FFF2-40B4-BE49-F238E27FC236}">
                <a16:creationId xmlns:a16="http://schemas.microsoft.com/office/drawing/2014/main" id="{83A3436C-8D60-9A1E-46BC-C4D5F941718C}"/>
              </a:ext>
            </a:extLst>
          </p:cNvPr>
          <p:cNvSpPr/>
          <p:nvPr/>
        </p:nvSpPr>
        <p:spPr>
          <a:xfrm>
            <a:off x="6889891" y="3734327"/>
            <a:ext cx="2627641" cy="350397"/>
          </a:xfrm>
          <a:prstGeom prst="rect">
            <a:avLst/>
          </a:prstGeom>
          <a:solidFill>
            <a:schemeClr val="bg1"/>
          </a:solidFill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Метод психоанестезии</a:t>
            </a:r>
          </a:p>
        </p:txBody>
      </p:sp>
      <p:sp>
        <p:nvSpPr>
          <p:cNvPr id="87" name="Прямоугольник 86">
            <a:extLst>
              <a:ext uri="{FF2B5EF4-FFF2-40B4-BE49-F238E27FC236}">
                <a16:creationId xmlns:a16="http://schemas.microsoft.com/office/drawing/2014/main" id="{83A3436C-8D60-9A1E-46BC-C4D5F941718C}"/>
              </a:ext>
            </a:extLst>
          </p:cNvPr>
          <p:cNvSpPr/>
          <p:nvPr/>
        </p:nvSpPr>
        <p:spPr>
          <a:xfrm>
            <a:off x="3677365" y="4922368"/>
            <a:ext cx="2721693" cy="350397"/>
          </a:xfrm>
          <a:prstGeom prst="rect">
            <a:avLst/>
          </a:prstGeom>
          <a:solidFill>
            <a:schemeClr val="bg1"/>
          </a:solidFill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Метод самоизбавления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2EBDE-48CE-462A-B06B-1BC09D442C1C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10948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ACBAAD-11AE-CC73-73B8-B2C6892CFC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0B4F2A7-9429-7A22-A249-683BB39351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8567" y="260204"/>
            <a:ext cx="8533580" cy="923283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  <a:tabLst>
                <a:tab pos="1209675" algn="l"/>
              </a:tabLst>
            </a:pPr>
            <a:r>
              <a:rPr lang="ru-RU" sz="2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Алгоритм основного метода гортоновической дезалкоголизмии («метод Шичко»)</a:t>
            </a:r>
          </a:p>
        </p:txBody>
      </p:sp>
      <p:cxnSp>
        <p:nvCxnSpPr>
          <p:cNvPr id="6" name="직선 연결선 8">
            <a:extLst>
              <a:ext uri="{FF2B5EF4-FFF2-40B4-BE49-F238E27FC236}">
                <a16:creationId xmlns:a16="http://schemas.microsoft.com/office/drawing/2014/main" id="{5CFBB96C-4050-2194-D425-E51BABF40062}"/>
              </a:ext>
            </a:extLst>
          </p:cNvPr>
          <p:cNvCxnSpPr>
            <a:cxnSpLocks/>
          </p:cNvCxnSpPr>
          <p:nvPr/>
        </p:nvCxnSpPr>
        <p:spPr>
          <a:xfrm flipV="1">
            <a:off x="308562" y="1854731"/>
            <a:ext cx="11667533" cy="8974"/>
          </a:xfrm>
          <a:prstGeom prst="line">
            <a:avLst/>
          </a:prstGeom>
          <a:ln w="95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93F24798-3D7F-B9B6-3F80-8493B7AD081A}"/>
              </a:ext>
            </a:extLst>
          </p:cNvPr>
          <p:cNvSpPr txBox="1"/>
          <p:nvPr/>
        </p:nvSpPr>
        <p:spPr>
          <a:xfrm>
            <a:off x="308562" y="1313815"/>
            <a:ext cx="113806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Выявление индивидуальных особенностей пациента и стадии алкоголизма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B1CCCF1F-60C1-14C4-6068-19350308E8A5}"/>
              </a:ext>
            </a:extLst>
          </p:cNvPr>
          <p:cNvSpPr txBox="1"/>
          <p:nvPr/>
        </p:nvSpPr>
        <p:spPr>
          <a:xfrm>
            <a:off x="308562" y="1947269"/>
            <a:ext cx="115444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2.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В соответствии с результатами – подавление потребности в спиртном и абстинентных страданий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직선 연결선 8">
            <a:extLst>
              <a:ext uri="{FF2B5EF4-FFF2-40B4-BE49-F238E27FC236}">
                <a16:creationId xmlns:a16="http://schemas.microsoft.com/office/drawing/2014/main" id="{C57D4E13-0C7D-56BA-C8AF-256C9C3F4F3C}"/>
              </a:ext>
            </a:extLst>
          </p:cNvPr>
          <p:cNvCxnSpPr>
            <a:cxnSpLocks/>
          </p:cNvCxnSpPr>
          <p:nvPr/>
        </p:nvCxnSpPr>
        <p:spPr>
          <a:xfrm flipV="1">
            <a:off x="308562" y="2849305"/>
            <a:ext cx="11667533" cy="8974"/>
          </a:xfrm>
          <a:prstGeom prst="line">
            <a:avLst/>
          </a:prstGeom>
          <a:ln w="95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BCFC8533-0979-BF1A-18E1-B26CE6EE20C2}"/>
              </a:ext>
            </a:extLst>
          </p:cNvPr>
          <p:cNvSpPr txBox="1"/>
          <p:nvPr/>
        </p:nvSpPr>
        <p:spPr>
          <a:xfrm>
            <a:off x="308561" y="2932869"/>
            <a:ext cx="115444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Выработка у пациентов с хорошей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вникаемостью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непереносимости запаха, вкуса и приема внутрь алкогольных напитков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직선 연결선 8">
            <a:extLst>
              <a:ext uri="{FF2B5EF4-FFF2-40B4-BE49-F238E27FC236}">
                <a16:creationId xmlns:a16="http://schemas.microsoft.com/office/drawing/2014/main" id="{7FA6436D-F8D4-604A-94FC-F6CAFF7FB475}"/>
              </a:ext>
            </a:extLst>
          </p:cNvPr>
          <p:cNvCxnSpPr>
            <a:cxnSpLocks/>
          </p:cNvCxnSpPr>
          <p:nvPr/>
        </p:nvCxnSpPr>
        <p:spPr>
          <a:xfrm flipV="1">
            <a:off x="308562" y="3838456"/>
            <a:ext cx="11667533" cy="8974"/>
          </a:xfrm>
          <a:prstGeom prst="line">
            <a:avLst/>
          </a:prstGeom>
          <a:ln w="95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63FF7659-8141-2D3A-351D-83B6268A2B55}"/>
              </a:ext>
            </a:extLst>
          </p:cNvPr>
          <p:cNvSpPr txBox="1"/>
          <p:nvPr/>
        </p:nvSpPr>
        <p:spPr>
          <a:xfrm>
            <a:off x="308560" y="3899579"/>
            <a:ext cx="115444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Разрушение алкогольной привычки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직선 연결선 8">
            <a:extLst>
              <a:ext uri="{FF2B5EF4-FFF2-40B4-BE49-F238E27FC236}">
                <a16:creationId xmlns:a16="http://schemas.microsoft.com/office/drawing/2014/main" id="{5AFCECD6-0EE4-C2E6-963D-EF4229A37A8D}"/>
              </a:ext>
            </a:extLst>
          </p:cNvPr>
          <p:cNvCxnSpPr>
            <a:cxnSpLocks/>
          </p:cNvCxnSpPr>
          <p:nvPr/>
        </p:nvCxnSpPr>
        <p:spPr>
          <a:xfrm flipV="1">
            <a:off x="308562" y="4413393"/>
            <a:ext cx="11667533" cy="8974"/>
          </a:xfrm>
          <a:prstGeom prst="line">
            <a:avLst/>
          </a:prstGeom>
          <a:ln w="95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직선 연결선 8">
            <a:extLst>
              <a:ext uri="{FF2B5EF4-FFF2-40B4-BE49-F238E27FC236}">
                <a16:creationId xmlns:a16="http://schemas.microsoft.com/office/drawing/2014/main" id="{F04AB6BA-6BE4-685E-C5EE-E840A637184F}"/>
              </a:ext>
            </a:extLst>
          </p:cNvPr>
          <p:cNvCxnSpPr>
            <a:cxnSpLocks/>
          </p:cNvCxnSpPr>
          <p:nvPr/>
        </p:nvCxnSpPr>
        <p:spPr>
          <a:xfrm flipV="1">
            <a:off x="308562" y="5336845"/>
            <a:ext cx="11667533" cy="8974"/>
          </a:xfrm>
          <a:prstGeom prst="line">
            <a:avLst/>
          </a:prstGeom>
          <a:ln w="95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직선 연결선 8">
            <a:extLst>
              <a:ext uri="{FF2B5EF4-FFF2-40B4-BE49-F238E27FC236}">
                <a16:creationId xmlns:a16="http://schemas.microsoft.com/office/drawing/2014/main" id="{A5531046-6A73-1802-3485-F414F8E20548}"/>
              </a:ext>
            </a:extLst>
          </p:cNvPr>
          <p:cNvCxnSpPr>
            <a:cxnSpLocks/>
          </p:cNvCxnSpPr>
          <p:nvPr/>
        </p:nvCxnSpPr>
        <p:spPr>
          <a:xfrm flipV="1">
            <a:off x="308559" y="5928911"/>
            <a:ext cx="11667533" cy="8974"/>
          </a:xfrm>
          <a:prstGeom prst="line">
            <a:avLst/>
          </a:prstGeom>
          <a:ln w="95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BF699FD2-401E-9DDB-433E-94D2E8AA00E7}"/>
              </a:ext>
            </a:extLst>
          </p:cNvPr>
          <p:cNvSpPr txBox="1"/>
          <p:nvPr/>
        </p:nvSpPr>
        <p:spPr>
          <a:xfrm>
            <a:off x="308559" y="4472672"/>
            <a:ext cx="115444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5.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Нейтрализация питейной запрограммированности и особенно питейного убеждения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EEEDBDE-4779-59E1-F6F4-179CB18385E7}"/>
              </a:ext>
            </a:extLst>
          </p:cNvPr>
          <p:cNvSpPr txBox="1"/>
          <p:nvPr/>
        </p:nvSpPr>
        <p:spPr>
          <a:xfrm>
            <a:off x="308558" y="5391301"/>
            <a:ext cx="115444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6.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Формирование сознательной трезвости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44E5AB7-E986-5030-6BE0-A507F892C6D8}"/>
              </a:ext>
            </a:extLst>
          </p:cNvPr>
          <p:cNvSpPr txBox="1"/>
          <p:nvPr/>
        </p:nvSpPr>
        <p:spPr>
          <a:xfrm>
            <a:off x="308557" y="5966238"/>
            <a:ext cx="115444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7.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Ознакомление с методиками превращения в трезвенников членов семьи и близких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A4E4AE6-C6FC-AFCA-478F-5C52A8E10FC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6" t="19776" r="6322" b="21460"/>
          <a:stretch/>
        </p:blipFill>
        <p:spPr>
          <a:xfrm>
            <a:off x="8842147" y="30482"/>
            <a:ext cx="3273652" cy="1072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5834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887A2C-E1E6-8B88-17E4-24C08852B4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AC2F819-A7CB-BD0B-76C4-3DFF3B3146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1401" y="410443"/>
            <a:ext cx="8777665" cy="500081"/>
          </a:xfrm>
        </p:spPr>
        <p:txBody>
          <a:bodyPr>
            <a:normAutofit/>
          </a:bodyPr>
          <a:lstStyle/>
          <a:p>
            <a:pPr algn="just">
              <a:lnSpc>
                <a:spcPct val="107000"/>
              </a:lnSpc>
              <a:spcBef>
                <a:spcPts val="1200"/>
              </a:spcBef>
              <a:spcAft>
                <a:spcPts val="1200"/>
              </a:spcAft>
              <a:tabLst>
                <a:tab pos="1209675" algn="l"/>
              </a:tabLst>
            </a:pPr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Пирамида теории психологического программирования</a:t>
            </a:r>
            <a:endParaRPr lang="ru-RU" dirty="0">
              <a:solidFill>
                <a:srgbClr val="0070C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D361693-537B-9C80-209A-7C02F71B0C7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6" t="19776" r="6322" b="21460"/>
          <a:stretch/>
        </p:blipFill>
        <p:spPr>
          <a:xfrm>
            <a:off x="8842147" y="30482"/>
            <a:ext cx="3273652" cy="1072005"/>
          </a:xfrm>
          <a:prstGeom prst="rect">
            <a:avLst/>
          </a:prstGeom>
        </p:spPr>
      </p:pic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id="{2518AE07-94EE-71C9-6DB9-7BDA29E5AE44}"/>
              </a:ext>
            </a:extLst>
          </p:cNvPr>
          <p:cNvGraphicFramePr/>
          <p:nvPr/>
        </p:nvGraphicFramePr>
        <p:xfrm>
          <a:off x="224934" y="1442192"/>
          <a:ext cx="6637780" cy="49914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E9520CB1-6823-18EA-929B-629CD4FB801D}"/>
              </a:ext>
            </a:extLst>
          </p:cNvPr>
          <p:cNvSpPr txBox="1"/>
          <p:nvPr/>
        </p:nvSpPr>
        <p:spPr>
          <a:xfrm>
            <a:off x="6819507" y="5591480"/>
            <a:ext cx="532928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700" i="1" dirty="0">
                <a:latin typeface="Arial" panose="020B0604020202020204" pitchFamily="34" charset="0"/>
                <a:cs typeface="Arial" panose="020B0604020202020204" pitchFamily="34" charset="0"/>
              </a:rPr>
              <a:t>Физиология высшей нервной деятельности, учение о второй сигнальной системе и др.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8E2A87A-CD29-D6B2-A28A-E43A5A1B8D3F}"/>
              </a:ext>
            </a:extLst>
          </p:cNvPr>
          <p:cNvSpPr txBox="1"/>
          <p:nvPr/>
        </p:nvSpPr>
        <p:spPr>
          <a:xfrm>
            <a:off x="6293962" y="4490426"/>
            <a:ext cx="5781773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700" i="1" dirty="0">
                <a:latin typeface="Arial" panose="020B0604020202020204" pitchFamily="34" charset="0"/>
                <a:cs typeface="Arial" panose="020B0604020202020204" pitchFamily="34" charset="0"/>
              </a:rPr>
              <a:t>Теория алкоголизмии, теория дезалкоголизмии, концепция психологического программирования, принципы гортоновики и дезалкоголизмии и др.</a:t>
            </a: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4AE8A864-6023-5582-ADA5-6A8A3368AC9B}"/>
              </a:ext>
            </a:extLst>
          </p:cNvPr>
          <p:cNvCxnSpPr/>
          <p:nvPr/>
        </p:nvCxnSpPr>
        <p:spPr>
          <a:xfrm>
            <a:off x="6576767" y="5415506"/>
            <a:ext cx="521616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6FE9BEDD-5A64-348E-EE17-F501B0B509E5}"/>
              </a:ext>
            </a:extLst>
          </p:cNvPr>
          <p:cNvCxnSpPr/>
          <p:nvPr/>
        </p:nvCxnSpPr>
        <p:spPr>
          <a:xfrm>
            <a:off x="5795576" y="4397339"/>
            <a:ext cx="521616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DBA1C24C-967F-6E22-1F84-DA546CDBF8F5}"/>
              </a:ext>
            </a:extLst>
          </p:cNvPr>
          <p:cNvSpPr txBox="1"/>
          <p:nvPr/>
        </p:nvSpPr>
        <p:spPr>
          <a:xfrm>
            <a:off x="5465975" y="3560441"/>
            <a:ext cx="632695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700" i="1" dirty="0">
                <a:latin typeface="Arial" panose="020B0604020202020204" pitchFamily="34" charset="0"/>
                <a:cs typeface="Arial" panose="020B0604020202020204" pitchFamily="34" charset="0"/>
              </a:rPr>
              <a:t>Более 13 описанных методов, в т.ч. Метод гортоновической дезалкоголизмии («метод Шичко»)</a:t>
            </a:r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C06A0B6B-3BBB-843A-9453-DDEFE61A158D}"/>
              </a:ext>
            </a:extLst>
          </p:cNvPr>
          <p:cNvCxnSpPr/>
          <p:nvPr/>
        </p:nvCxnSpPr>
        <p:spPr>
          <a:xfrm>
            <a:off x="5262808" y="3397312"/>
            <a:ext cx="521616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D15677EA-0807-9928-B3E6-2C3C35DC456E}"/>
              </a:ext>
            </a:extLst>
          </p:cNvPr>
          <p:cNvSpPr txBox="1"/>
          <p:nvPr/>
        </p:nvSpPr>
        <p:spPr>
          <a:xfrm>
            <a:off x="4809819" y="2639579"/>
            <a:ext cx="718767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700" i="1" dirty="0">
                <a:latin typeface="Arial" panose="020B0604020202020204" pitchFamily="34" charset="0"/>
                <a:cs typeface="Arial" panose="020B0604020202020204" pitchFamily="34" charset="0"/>
              </a:rPr>
              <a:t>Методики </a:t>
            </a:r>
            <a:r>
              <a:rPr lang="ru-RU" sz="1700" i="1" dirty="0" err="1">
                <a:latin typeface="Arial" panose="020B0604020202020204" pitchFamily="34" charset="0"/>
                <a:cs typeface="Arial" panose="020B0604020202020204" pitchFamily="34" charset="0"/>
              </a:rPr>
              <a:t>аутоанамнеза</a:t>
            </a:r>
            <a:r>
              <a:rPr lang="ru-RU" sz="1700" i="1" dirty="0">
                <a:latin typeface="Arial" panose="020B0604020202020204" pitchFamily="34" charset="0"/>
                <a:cs typeface="Arial" panose="020B0604020202020204" pitchFamily="34" charset="0"/>
              </a:rPr>
              <a:t>, ведения дневника, </a:t>
            </a:r>
            <a:r>
              <a:rPr lang="ru-RU" sz="1700" i="1" dirty="0" err="1">
                <a:latin typeface="Arial" panose="020B0604020202020204" pitchFamily="34" charset="0"/>
                <a:cs typeface="Arial" panose="020B0604020202020204" pitchFamily="34" charset="0"/>
              </a:rPr>
              <a:t>сосредотачиваемости</a:t>
            </a:r>
            <a:r>
              <a:rPr lang="ru-RU" sz="1700" i="1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sz="1700" i="1" dirty="0" err="1">
                <a:latin typeface="Arial" panose="020B0604020202020204" pitchFamily="34" charset="0"/>
                <a:cs typeface="Arial" panose="020B0604020202020204" pitchFamily="34" charset="0"/>
              </a:rPr>
              <a:t>вникаемости</a:t>
            </a:r>
            <a:r>
              <a:rPr lang="ru-RU" sz="1700" i="1" dirty="0">
                <a:latin typeface="Arial" panose="020B0604020202020204" pitchFamily="34" charset="0"/>
                <a:cs typeface="Arial" panose="020B0604020202020204" pitchFamily="34" charset="0"/>
              </a:rPr>
              <a:t>), анкетного опроса и др.</a:t>
            </a:r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5368EB0A-0E53-567D-1750-40F78DC9F7EE}"/>
              </a:ext>
            </a:extLst>
          </p:cNvPr>
          <p:cNvCxnSpPr/>
          <p:nvPr/>
        </p:nvCxnSpPr>
        <p:spPr>
          <a:xfrm>
            <a:off x="4510234" y="2446776"/>
            <a:ext cx="521616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6FECB9BB-2B6F-33E7-8B33-70B92428B5C1}"/>
              </a:ext>
            </a:extLst>
          </p:cNvPr>
          <p:cNvSpPr txBox="1"/>
          <p:nvPr/>
        </p:nvSpPr>
        <p:spPr>
          <a:xfrm>
            <a:off x="4320373" y="1488049"/>
            <a:ext cx="7948368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700" i="1" dirty="0">
                <a:latin typeface="Arial" panose="020B0604020202020204" pitchFamily="34" charset="0"/>
                <a:cs typeface="Arial" panose="020B0604020202020204" pitchFamily="34" charset="0"/>
              </a:rPr>
              <a:t>Десятки и сотни тысяч освобожденных от алкоголизма, пьянства, курения. Создана система противоалкогольных клубов «</a:t>
            </a:r>
            <a:r>
              <a:rPr lang="ru-RU" sz="1700" i="1" dirty="0" err="1">
                <a:latin typeface="Arial" panose="020B0604020202020204" pitchFamily="34" charset="0"/>
                <a:cs typeface="Arial" panose="020B0604020202020204" pitchFamily="34" charset="0"/>
              </a:rPr>
              <a:t>Оптималист</a:t>
            </a:r>
            <a:r>
              <a:rPr lang="ru-RU" sz="1700" i="1" dirty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  <a:p>
            <a:r>
              <a:rPr lang="ru-RU" sz="1700" i="1" dirty="0">
                <a:latin typeface="Arial" panose="020B0604020202020204" pitchFamily="34" charset="0"/>
                <a:cs typeface="Arial" panose="020B0604020202020204" pitchFamily="34" charset="0"/>
              </a:rPr>
              <a:t>по стране (десятки клубов). Содействие антиалкогольной кампании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2EBDE-48CE-462A-B06B-1BC09D442C1C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84707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4FF563E-40D4-4AA6-F593-D719C00272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3301" y="2000854"/>
            <a:ext cx="7938617" cy="624534"/>
          </a:xfrm>
        </p:spPr>
        <p:txBody>
          <a:bodyPr>
            <a:normAutofit/>
          </a:bodyPr>
          <a:lstStyle/>
          <a:p>
            <a:pPr algn="just">
              <a:lnSpc>
                <a:spcPct val="107000"/>
              </a:lnSpc>
              <a:spcBef>
                <a:spcPts val="1200"/>
              </a:spcBef>
              <a:spcAft>
                <a:spcPts val="1200"/>
              </a:spcAft>
              <a:tabLst>
                <a:tab pos="1209675" algn="l"/>
              </a:tabLst>
            </a:pPr>
            <a:r>
              <a:rPr lang="ru-RU" sz="26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Том </a:t>
            </a:r>
            <a:r>
              <a:rPr lang="en-US" sz="26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</a:t>
            </a:r>
            <a:r>
              <a:rPr lang="ru-RU" sz="26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r>
              <a:rPr lang="en-US" sz="26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600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Научные основы гортоновики</a:t>
            </a:r>
            <a:endParaRPr lang="ru-RU" sz="2600" dirty="0">
              <a:solidFill>
                <a:srgbClr val="0070C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83" b="14546"/>
          <a:stretch/>
        </p:blipFill>
        <p:spPr>
          <a:xfrm>
            <a:off x="7616679" y="737822"/>
            <a:ext cx="4039380" cy="5215366"/>
          </a:xfrm>
          <a:prstGeom prst="rect">
            <a:avLst/>
          </a:prstGeom>
        </p:spPr>
      </p:pic>
      <p:sp>
        <p:nvSpPr>
          <p:cNvPr id="32" name="Подзаголовок 2">
            <a:extLst>
              <a:ext uri="{FF2B5EF4-FFF2-40B4-BE49-F238E27FC236}">
                <a16:creationId xmlns:a16="http://schemas.microsoft.com/office/drawing/2014/main" id="{A4FF563E-40D4-4AA6-F593-D719C00272E9}"/>
              </a:ext>
            </a:extLst>
          </p:cNvPr>
          <p:cNvSpPr txBox="1">
            <a:spLocks/>
          </p:cNvSpPr>
          <p:nvPr/>
        </p:nvSpPr>
        <p:spPr>
          <a:xfrm>
            <a:off x="383301" y="2870681"/>
            <a:ext cx="6781069" cy="14389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7000"/>
              </a:lnSpc>
              <a:spcBef>
                <a:spcPts val="1200"/>
              </a:spcBef>
              <a:spcAft>
                <a:spcPts val="1200"/>
              </a:spcAft>
              <a:tabLst>
                <a:tab pos="1209675" algn="l"/>
              </a:tabLst>
            </a:pPr>
            <a:r>
              <a:rPr lang="ru-RU" sz="26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Том </a:t>
            </a:r>
            <a:r>
              <a:rPr lang="en-US" sz="26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II</a:t>
            </a:r>
            <a:r>
              <a:rPr lang="ru-RU" sz="26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ru-RU" sz="2600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Научные основы теории психологического программирования</a:t>
            </a:r>
          </a:p>
        </p:txBody>
      </p:sp>
      <p:sp>
        <p:nvSpPr>
          <p:cNvPr id="33" name="Подзаголовок 2">
            <a:extLst>
              <a:ext uri="{FF2B5EF4-FFF2-40B4-BE49-F238E27FC236}">
                <a16:creationId xmlns:a16="http://schemas.microsoft.com/office/drawing/2014/main" id="{A4FF563E-40D4-4AA6-F593-D719C00272E9}"/>
              </a:ext>
            </a:extLst>
          </p:cNvPr>
          <p:cNvSpPr txBox="1">
            <a:spLocks/>
          </p:cNvSpPr>
          <p:nvPr/>
        </p:nvSpPr>
        <p:spPr>
          <a:xfrm>
            <a:off x="383301" y="345261"/>
            <a:ext cx="9253068" cy="6245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7000"/>
              </a:lnSpc>
              <a:spcBef>
                <a:spcPts val="1200"/>
              </a:spcBef>
              <a:spcAft>
                <a:spcPts val="1200"/>
              </a:spcAft>
              <a:tabLst>
                <a:tab pos="1209675" algn="l"/>
              </a:tabLst>
            </a:pPr>
            <a:r>
              <a:rPr lang="ru-RU" sz="26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Метод Геннадия Шичко. Теория психологического программирования: в 2 томах</a:t>
            </a:r>
            <a:endParaRPr lang="ru-RU" sz="2600" dirty="0">
              <a:solidFill>
                <a:srgbClr val="0070C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2EBDE-48CE-462A-B06B-1BC09D442C1C}" type="slidenum">
              <a:rPr lang="ru-RU" smtClean="0"/>
              <a:t>2</a:t>
            </a:fld>
            <a:endParaRPr lang="ru-RU"/>
          </a:p>
        </p:txBody>
      </p:sp>
      <p:sp>
        <p:nvSpPr>
          <p:cNvPr id="4" name="Подзаголовок 2">
            <a:extLst>
              <a:ext uri="{FF2B5EF4-FFF2-40B4-BE49-F238E27FC236}">
                <a16:creationId xmlns:a16="http://schemas.microsoft.com/office/drawing/2014/main" id="{73B1B2FE-82D7-5590-E885-F45F9E2B703D}"/>
              </a:ext>
            </a:extLst>
          </p:cNvPr>
          <p:cNvSpPr txBox="1">
            <a:spLocks/>
          </p:cNvSpPr>
          <p:nvPr/>
        </p:nvSpPr>
        <p:spPr>
          <a:xfrm>
            <a:off x="383302" y="4627377"/>
            <a:ext cx="6781068" cy="188536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7000"/>
              </a:lnSpc>
              <a:spcBef>
                <a:spcPts val="1200"/>
              </a:spcBef>
              <a:spcAft>
                <a:spcPts val="1200"/>
              </a:spcAft>
              <a:tabLst>
                <a:tab pos="1209675" algn="l"/>
              </a:tabLst>
            </a:pPr>
            <a:r>
              <a:rPr lang="ru-RU" sz="26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Том </a:t>
            </a:r>
            <a:r>
              <a:rPr lang="en-US" sz="26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III</a:t>
            </a:r>
            <a:r>
              <a:rPr lang="ru-RU" sz="26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600" i="1" u="sng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(проект)</a:t>
            </a:r>
            <a:r>
              <a:rPr lang="ru-RU" sz="2600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ru-RU" sz="2600" i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Практика трезвенного просвещения. Научно-просветительское развитие теории психологического программирования</a:t>
            </a:r>
          </a:p>
          <a:p>
            <a:pPr algn="just">
              <a:lnSpc>
                <a:spcPct val="107000"/>
              </a:lnSpc>
              <a:spcBef>
                <a:spcPts val="1200"/>
              </a:spcBef>
              <a:spcAft>
                <a:spcPts val="1200"/>
              </a:spcAft>
              <a:tabLst>
                <a:tab pos="1209675" algn="l"/>
              </a:tabLst>
            </a:pPr>
            <a:endParaRPr lang="ru-RU" sz="2600" dirty="0">
              <a:solidFill>
                <a:srgbClr val="0070C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Bef>
                <a:spcPts val="1200"/>
              </a:spcBef>
              <a:spcAft>
                <a:spcPts val="1200"/>
              </a:spcAft>
              <a:tabLst>
                <a:tab pos="1209675" algn="l"/>
              </a:tabLst>
            </a:pPr>
            <a:endParaRPr lang="ru-RU" sz="2600" dirty="0">
              <a:solidFill>
                <a:srgbClr val="0070C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16C2E18E-B09A-8BBD-2437-E6B978C447B4}"/>
              </a:ext>
            </a:extLst>
          </p:cNvPr>
          <p:cNvCxnSpPr>
            <a:cxnSpLocks/>
          </p:cNvCxnSpPr>
          <p:nvPr/>
        </p:nvCxnSpPr>
        <p:spPr>
          <a:xfrm>
            <a:off x="469255" y="4484932"/>
            <a:ext cx="6695115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B0F2327-CD5C-7FF9-29FE-B12316C2ECF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6" t="19776" r="6322" b="21460"/>
          <a:stretch/>
        </p:blipFill>
        <p:spPr>
          <a:xfrm>
            <a:off x="9712570" y="0"/>
            <a:ext cx="2479430" cy="81192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46E69D1-998B-2727-7657-3A26A4C08D3C}"/>
              </a:ext>
            </a:extLst>
          </p:cNvPr>
          <p:cNvSpPr txBox="1"/>
          <p:nvPr/>
        </p:nvSpPr>
        <p:spPr>
          <a:xfrm>
            <a:off x="7414968" y="5922723"/>
            <a:ext cx="4777032" cy="7682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800" kern="1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Купить OZON: </a:t>
            </a:r>
            <a:r>
              <a:rPr lang="ru-RU" sz="1800" u="sng" kern="100" dirty="0">
                <a:solidFill>
                  <a:srgbClr val="0563C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4"/>
              </a:rPr>
              <a:t>https://clck.ru/3GZShd</a:t>
            </a:r>
            <a:r>
              <a:rPr lang="ru-RU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endParaRPr lang="ru-RU" sz="14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ru-RU" sz="18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Купить </a:t>
            </a:r>
            <a:r>
              <a:rPr lang="ru-RU" sz="1800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Концептуал</a:t>
            </a:r>
            <a:r>
              <a:rPr lang="ru-RU" sz="18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ru-RU" sz="1800" u="sng" dirty="0">
                <a:solidFill>
                  <a:srgbClr val="0563C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5"/>
              </a:rPr>
              <a:t>https://clck.ru/3GZSga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39583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472335-CDE2-9486-92D0-4A9CE3C334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6E2FD223-61FF-F32F-D0C5-BBB301B5DFB4}"/>
              </a:ext>
            </a:extLst>
          </p:cNvPr>
          <p:cNvCxnSpPr>
            <a:cxnSpLocks/>
          </p:cNvCxnSpPr>
          <p:nvPr/>
        </p:nvCxnSpPr>
        <p:spPr>
          <a:xfrm flipH="1">
            <a:off x="5992628" y="1555579"/>
            <a:ext cx="4893" cy="5123895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6BCC9BC-D5B5-45FA-7687-868C38637F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9387" y="261301"/>
            <a:ext cx="8533580" cy="923283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  <a:tabLst>
                <a:tab pos="1209675" algn="l"/>
              </a:tabLst>
            </a:pPr>
            <a:r>
              <a:rPr lang="ru-RU" sz="26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Гортоновика: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tabLst>
                <a:tab pos="1209675" algn="l"/>
              </a:tabLst>
            </a:pPr>
            <a:r>
              <a:rPr lang="ru-RU" sz="26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от отрицательного поведения к положительному</a:t>
            </a:r>
            <a:endParaRPr lang="ru-RU" sz="2600" b="1" dirty="0">
              <a:solidFill>
                <a:srgbClr val="0070C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2DC34B3-4D90-AB87-DCFE-C52967EDDBAA}"/>
              </a:ext>
            </a:extLst>
          </p:cNvPr>
          <p:cNvSpPr txBox="1"/>
          <p:nvPr/>
        </p:nvSpPr>
        <p:spPr>
          <a:xfrm>
            <a:off x="762401" y="1339140"/>
            <a:ext cx="426522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«Умеренное» отравление, пьянство, алкоголизм, курение, наркомания</a:t>
            </a:r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F57A09FB-6234-2C52-0BD5-1BAD93CC2BB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6" t="19776" r="6322" b="21460"/>
          <a:stretch/>
        </p:blipFill>
        <p:spPr>
          <a:xfrm>
            <a:off x="8842147" y="30482"/>
            <a:ext cx="3273652" cy="1072005"/>
          </a:xfrm>
          <a:prstGeom prst="rect">
            <a:avLst/>
          </a:prstGeom>
        </p:spPr>
      </p:pic>
      <p:sp>
        <p:nvSpPr>
          <p:cNvPr id="15" name="Google Shape;2471;p67"/>
          <p:cNvSpPr/>
          <p:nvPr/>
        </p:nvSpPr>
        <p:spPr>
          <a:xfrm>
            <a:off x="6284255" y="1696875"/>
            <a:ext cx="908225" cy="307297"/>
          </a:xfrm>
          <a:custGeom>
            <a:avLst/>
            <a:gdLst/>
            <a:ahLst/>
            <a:cxnLst/>
            <a:rect l="l" t="t" r="r" b="b"/>
            <a:pathLst>
              <a:path w="2691" h="2122" extrusionOk="0">
                <a:moveTo>
                  <a:pt x="1630" y="1"/>
                </a:moveTo>
                <a:lnTo>
                  <a:pt x="1630" y="722"/>
                </a:lnTo>
                <a:lnTo>
                  <a:pt x="1630" y="808"/>
                </a:lnTo>
                <a:lnTo>
                  <a:pt x="0" y="808"/>
                </a:lnTo>
                <a:lnTo>
                  <a:pt x="0" y="1321"/>
                </a:lnTo>
                <a:lnTo>
                  <a:pt x="1630" y="1321"/>
                </a:lnTo>
                <a:lnTo>
                  <a:pt x="1630" y="1407"/>
                </a:lnTo>
                <a:lnTo>
                  <a:pt x="1630" y="2121"/>
                </a:lnTo>
                <a:lnTo>
                  <a:pt x="2691" y="1061"/>
                </a:lnTo>
                <a:lnTo>
                  <a:pt x="1630" y="1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 w="9525" cap="flat" cmpd="sng">
            <a:solidFill>
              <a:schemeClr val="accent6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 latinLnBrk="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6" name="Google Shape;2471;p67"/>
          <p:cNvSpPr/>
          <p:nvPr/>
        </p:nvSpPr>
        <p:spPr>
          <a:xfrm rot="10800000">
            <a:off x="4785723" y="1707044"/>
            <a:ext cx="908225" cy="307297"/>
          </a:xfrm>
          <a:custGeom>
            <a:avLst/>
            <a:gdLst/>
            <a:ahLst/>
            <a:cxnLst/>
            <a:rect l="l" t="t" r="r" b="b"/>
            <a:pathLst>
              <a:path w="2691" h="2122" extrusionOk="0">
                <a:moveTo>
                  <a:pt x="1630" y="1"/>
                </a:moveTo>
                <a:lnTo>
                  <a:pt x="1630" y="722"/>
                </a:lnTo>
                <a:lnTo>
                  <a:pt x="1630" y="808"/>
                </a:lnTo>
                <a:lnTo>
                  <a:pt x="0" y="808"/>
                </a:lnTo>
                <a:lnTo>
                  <a:pt x="0" y="1321"/>
                </a:lnTo>
                <a:lnTo>
                  <a:pt x="1630" y="1321"/>
                </a:lnTo>
                <a:lnTo>
                  <a:pt x="1630" y="1407"/>
                </a:lnTo>
                <a:lnTo>
                  <a:pt x="1630" y="2121"/>
                </a:lnTo>
                <a:lnTo>
                  <a:pt x="2691" y="1061"/>
                </a:lnTo>
                <a:lnTo>
                  <a:pt x="1630" y="1"/>
                </a:lnTo>
                <a:close/>
              </a:path>
            </a:pathLst>
          </a:custGeom>
          <a:solidFill>
            <a:srgbClr val="C00000"/>
          </a:solidFill>
          <a:ln w="9525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 latinLnBrk="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2DC34B3-4D90-AB87-DCFE-C52967EDDBAA}"/>
              </a:ext>
            </a:extLst>
          </p:cNvPr>
          <p:cNvSpPr txBox="1"/>
          <p:nvPr/>
        </p:nvSpPr>
        <p:spPr>
          <a:xfrm>
            <a:off x="7192480" y="1645249"/>
            <a:ext cx="264399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Трезвость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2DC34B3-4D90-AB87-DCFE-C52967EDDBAA}"/>
              </a:ext>
            </a:extLst>
          </p:cNvPr>
          <p:cNvSpPr txBox="1"/>
          <p:nvPr/>
        </p:nvSpPr>
        <p:spPr>
          <a:xfrm>
            <a:off x="1985086" y="2807301"/>
            <a:ext cx="264399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Ношение очков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2DC34B3-4D90-AB87-DCFE-C52967EDDBAA}"/>
              </a:ext>
            </a:extLst>
          </p:cNvPr>
          <p:cNvSpPr txBox="1"/>
          <p:nvPr/>
        </p:nvSpPr>
        <p:spPr>
          <a:xfrm>
            <a:off x="7432260" y="2803009"/>
            <a:ext cx="264399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Отличное зрение</a:t>
            </a:r>
          </a:p>
        </p:txBody>
      </p:sp>
      <p:sp>
        <p:nvSpPr>
          <p:cNvPr id="26" name="Google Shape;2471;p67"/>
          <p:cNvSpPr/>
          <p:nvPr/>
        </p:nvSpPr>
        <p:spPr>
          <a:xfrm>
            <a:off x="6284254" y="2864805"/>
            <a:ext cx="908225" cy="307297"/>
          </a:xfrm>
          <a:custGeom>
            <a:avLst/>
            <a:gdLst/>
            <a:ahLst/>
            <a:cxnLst/>
            <a:rect l="l" t="t" r="r" b="b"/>
            <a:pathLst>
              <a:path w="2691" h="2122" extrusionOk="0">
                <a:moveTo>
                  <a:pt x="1630" y="1"/>
                </a:moveTo>
                <a:lnTo>
                  <a:pt x="1630" y="722"/>
                </a:lnTo>
                <a:lnTo>
                  <a:pt x="1630" y="808"/>
                </a:lnTo>
                <a:lnTo>
                  <a:pt x="0" y="808"/>
                </a:lnTo>
                <a:lnTo>
                  <a:pt x="0" y="1321"/>
                </a:lnTo>
                <a:lnTo>
                  <a:pt x="1630" y="1321"/>
                </a:lnTo>
                <a:lnTo>
                  <a:pt x="1630" y="1407"/>
                </a:lnTo>
                <a:lnTo>
                  <a:pt x="1630" y="2121"/>
                </a:lnTo>
                <a:lnTo>
                  <a:pt x="2691" y="1061"/>
                </a:lnTo>
                <a:lnTo>
                  <a:pt x="1630" y="1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 w="9525" cap="flat" cmpd="sng">
            <a:solidFill>
              <a:schemeClr val="accent6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 latinLnBrk="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2DC34B3-4D90-AB87-DCFE-C52967EDDBAA}"/>
              </a:ext>
            </a:extLst>
          </p:cNvPr>
          <p:cNvSpPr txBox="1"/>
          <p:nvPr/>
        </p:nvSpPr>
        <p:spPr>
          <a:xfrm>
            <a:off x="1982317" y="3703723"/>
            <a:ext cx="264399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Азартные игры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2DC34B3-4D90-AB87-DCFE-C52967EDDBAA}"/>
              </a:ext>
            </a:extLst>
          </p:cNvPr>
          <p:cNvSpPr txBox="1"/>
          <p:nvPr/>
        </p:nvSpPr>
        <p:spPr>
          <a:xfrm>
            <a:off x="7432260" y="3703723"/>
            <a:ext cx="264399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Бесстрастность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2DC34B3-4D90-AB87-DCFE-C52967EDDBAA}"/>
              </a:ext>
            </a:extLst>
          </p:cNvPr>
          <p:cNvSpPr txBox="1"/>
          <p:nvPr/>
        </p:nvSpPr>
        <p:spPr>
          <a:xfrm>
            <a:off x="7432259" y="5511067"/>
            <a:ext cx="264399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Порядочность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2DC34B3-4D90-AB87-DCFE-C52967EDDBAA}"/>
              </a:ext>
            </a:extLst>
          </p:cNvPr>
          <p:cNvSpPr txBox="1"/>
          <p:nvPr/>
        </p:nvSpPr>
        <p:spPr>
          <a:xfrm>
            <a:off x="2264618" y="5518399"/>
            <a:ext cx="234465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Преступность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2DC34B3-4D90-AB87-DCFE-C52967EDDBAA}"/>
              </a:ext>
            </a:extLst>
          </p:cNvPr>
          <p:cNvSpPr txBox="1"/>
          <p:nvPr/>
        </p:nvSpPr>
        <p:spPr>
          <a:xfrm>
            <a:off x="1854990" y="4648423"/>
            <a:ext cx="264399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Обман, воровство</a:t>
            </a:r>
          </a:p>
        </p:txBody>
      </p:sp>
      <p:sp>
        <p:nvSpPr>
          <p:cNvPr id="33" name="Google Shape;2471;p67"/>
          <p:cNvSpPr/>
          <p:nvPr/>
        </p:nvSpPr>
        <p:spPr>
          <a:xfrm rot="10800000">
            <a:off x="4789580" y="2879931"/>
            <a:ext cx="908225" cy="307297"/>
          </a:xfrm>
          <a:custGeom>
            <a:avLst/>
            <a:gdLst/>
            <a:ahLst/>
            <a:cxnLst/>
            <a:rect l="l" t="t" r="r" b="b"/>
            <a:pathLst>
              <a:path w="2691" h="2122" extrusionOk="0">
                <a:moveTo>
                  <a:pt x="1630" y="1"/>
                </a:moveTo>
                <a:lnTo>
                  <a:pt x="1630" y="722"/>
                </a:lnTo>
                <a:lnTo>
                  <a:pt x="1630" y="808"/>
                </a:lnTo>
                <a:lnTo>
                  <a:pt x="0" y="808"/>
                </a:lnTo>
                <a:lnTo>
                  <a:pt x="0" y="1321"/>
                </a:lnTo>
                <a:lnTo>
                  <a:pt x="1630" y="1321"/>
                </a:lnTo>
                <a:lnTo>
                  <a:pt x="1630" y="1407"/>
                </a:lnTo>
                <a:lnTo>
                  <a:pt x="1630" y="2121"/>
                </a:lnTo>
                <a:lnTo>
                  <a:pt x="2691" y="1061"/>
                </a:lnTo>
                <a:lnTo>
                  <a:pt x="1630" y="1"/>
                </a:lnTo>
                <a:close/>
              </a:path>
            </a:pathLst>
          </a:custGeom>
          <a:solidFill>
            <a:srgbClr val="C00000"/>
          </a:solidFill>
          <a:ln w="9525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 latinLnBrk="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2471;p67"/>
          <p:cNvSpPr/>
          <p:nvPr/>
        </p:nvSpPr>
        <p:spPr>
          <a:xfrm rot="10800000">
            <a:off x="4781034" y="3750734"/>
            <a:ext cx="908225" cy="307297"/>
          </a:xfrm>
          <a:custGeom>
            <a:avLst/>
            <a:gdLst/>
            <a:ahLst/>
            <a:cxnLst/>
            <a:rect l="l" t="t" r="r" b="b"/>
            <a:pathLst>
              <a:path w="2691" h="2122" extrusionOk="0">
                <a:moveTo>
                  <a:pt x="1630" y="1"/>
                </a:moveTo>
                <a:lnTo>
                  <a:pt x="1630" y="722"/>
                </a:lnTo>
                <a:lnTo>
                  <a:pt x="1630" y="808"/>
                </a:lnTo>
                <a:lnTo>
                  <a:pt x="0" y="808"/>
                </a:lnTo>
                <a:lnTo>
                  <a:pt x="0" y="1321"/>
                </a:lnTo>
                <a:lnTo>
                  <a:pt x="1630" y="1321"/>
                </a:lnTo>
                <a:lnTo>
                  <a:pt x="1630" y="1407"/>
                </a:lnTo>
                <a:lnTo>
                  <a:pt x="1630" y="2121"/>
                </a:lnTo>
                <a:lnTo>
                  <a:pt x="2691" y="1061"/>
                </a:lnTo>
                <a:lnTo>
                  <a:pt x="1630" y="1"/>
                </a:lnTo>
                <a:close/>
              </a:path>
            </a:pathLst>
          </a:custGeom>
          <a:solidFill>
            <a:srgbClr val="C00000"/>
          </a:solidFill>
          <a:ln w="9525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 latinLnBrk="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2471;p67"/>
          <p:cNvSpPr/>
          <p:nvPr/>
        </p:nvSpPr>
        <p:spPr>
          <a:xfrm rot="10800000">
            <a:off x="4785723" y="4710219"/>
            <a:ext cx="908225" cy="307297"/>
          </a:xfrm>
          <a:custGeom>
            <a:avLst/>
            <a:gdLst/>
            <a:ahLst/>
            <a:cxnLst/>
            <a:rect l="l" t="t" r="r" b="b"/>
            <a:pathLst>
              <a:path w="2691" h="2122" extrusionOk="0">
                <a:moveTo>
                  <a:pt x="1630" y="1"/>
                </a:moveTo>
                <a:lnTo>
                  <a:pt x="1630" y="722"/>
                </a:lnTo>
                <a:lnTo>
                  <a:pt x="1630" y="808"/>
                </a:lnTo>
                <a:lnTo>
                  <a:pt x="0" y="808"/>
                </a:lnTo>
                <a:lnTo>
                  <a:pt x="0" y="1321"/>
                </a:lnTo>
                <a:lnTo>
                  <a:pt x="1630" y="1321"/>
                </a:lnTo>
                <a:lnTo>
                  <a:pt x="1630" y="1407"/>
                </a:lnTo>
                <a:lnTo>
                  <a:pt x="1630" y="2121"/>
                </a:lnTo>
                <a:lnTo>
                  <a:pt x="2691" y="1061"/>
                </a:lnTo>
                <a:lnTo>
                  <a:pt x="1630" y="1"/>
                </a:lnTo>
                <a:close/>
              </a:path>
            </a:pathLst>
          </a:custGeom>
          <a:solidFill>
            <a:srgbClr val="C00000"/>
          </a:solidFill>
          <a:ln w="9525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 latinLnBrk="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6" name="Google Shape;2471;p67"/>
          <p:cNvSpPr/>
          <p:nvPr/>
        </p:nvSpPr>
        <p:spPr>
          <a:xfrm>
            <a:off x="6306957" y="3755691"/>
            <a:ext cx="908225" cy="307297"/>
          </a:xfrm>
          <a:custGeom>
            <a:avLst/>
            <a:gdLst/>
            <a:ahLst/>
            <a:cxnLst/>
            <a:rect l="l" t="t" r="r" b="b"/>
            <a:pathLst>
              <a:path w="2691" h="2122" extrusionOk="0">
                <a:moveTo>
                  <a:pt x="1630" y="1"/>
                </a:moveTo>
                <a:lnTo>
                  <a:pt x="1630" y="722"/>
                </a:lnTo>
                <a:lnTo>
                  <a:pt x="1630" y="808"/>
                </a:lnTo>
                <a:lnTo>
                  <a:pt x="0" y="808"/>
                </a:lnTo>
                <a:lnTo>
                  <a:pt x="0" y="1321"/>
                </a:lnTo>
                <a:lnTo>
                  <a:pt x="1630" y="1321"/>
                </a:lnTo>
                <a:lnTo>
                  <a:pt x="1630" y="1407"/>
                </a:lnTo>
                <a:lnTo>
                  <a:pt x="1630" y="2121"/>
                </a:lnTo>
                <a:lnTo>
                  <a:pt x="2691" y="1061"/>
                </a:lnTo>
                <a:lnTo>
                  <a:pt x="1630" y="1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 w="9525" cap="flat" cmpd="sng">
            <a:solidFill>
              <a:schemeClr val="accent6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 latinLnBrk="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7" name="Google Shape;2471;p67"/>
          <p:cNvSpPr/>
          <p:nvPr/>
        </p:nvSpPr>
        <p:spPr>
          <a:xfrm>
            <a:off x="6306957" y="4710219"/>
            <a:ext cx="908225" cy="307297"/>
          </a:xfrm>
          <a:custGeom>
            <a:avLst/>
            <a:gdLst/>
            <a:ahLst/>
            <a:cxnLst/>
            <a:rect l="l" t="t" r="r" b="b"/>
            <a:pathLst>
              <a:path w="2691" h="2122" extrusionOk="0">
                <a:moveTo>
                  <a:pt x="1630" y="1"/>
                </a:moveTo>
                <a:lnTo>
                  <a:pt x="1630" y="722"/>
                </a:lnTo>
                <a:lnTo>
                  <a:pt x="1630" y="808"/>
                </a:lnTo>
                <a:lnTo>
                  <a:pt x="0" y="808"/>
                </a:lnTo>
                <a:lnTo>
                  <a:pt x="0" y="1321"/>
                </a:lnTo>
                <a:lnTo>
                  <a:pt x="1630" y="1321"/>
                </a:lnTo>
                <a:lnTo>
                  <a:pt x="1630" y="1407"/>
                </a:lnTo>
                <a:lnTo>
                  <a:pt x="1630" y="2121"/>
                </a:lnTo>
                <a:lnTo>
                  <a:pt x="2691" y="1061"/>
                </a:lnTo>
                <a:lnTo>
                  <a:pt x="1630" y="1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 w="9525" cap="flat" cmpd="sng">
            <a:solidFill>
              <a:schemeClr val="accent6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 latinLnBrk="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8" name="Google Shape;2471;p67"/>
          <p:cNvSpPr/>
          <p:nvPr/>
        </p:nvSpPr>
        <p:spPr>
          <a:xfrm>
            <a:off x="6341037" y="5572863"/>
            <a:ext cx="908225" cy="307297"/>
          </a:xfrm>
          <a:custGeom>
            <a:avLst/>
            <a:gdLst/>
            <a:ahLst/>
            <a:cxnLst/>
            <a:rect l="l" t="t" r="r" b="b"/>
            <a:pathLst>
              <a:path w="2691" h="2122" extrusionOk="0">
                <a:moveTo>
                  <a:pt x="1630" y="1"/>
                </a:moveTo>
                <a:lnTo>
                  <a:pt x="1630" y="722"/>
                </a:lnTo>
                <a:lnTo>
                  <a:pt x="1630" y="808"/>
                </a:lnTo>
                <a:lnTo>
                  <a:pt x="0" y="808"/>
                </a:lnTo>
                <a:lnTo>
                  <a:pt x="0" y="1321"/>
                </a:lnTo>
                <a:lnTo>
                  <a:pt x="1630" y="1321"/>
                </a:lnTo>
                <a:lnTo>
                  <a:pt x="1630" y="1407"/>
                </a:lnTo>
                <a:lnTo>
                  <a:pt x="1630" y="2121"/>
                </a:lnTo>
                <a:lnTo>
                  <a:pt x="2691" y="1061"/>
                </a:lnTo>
                <a:lnTo>
                  <a:pt x="1630" y="1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 w="9525" cap="flat" cmpd="sng">
            <a:solidFill>
              <a:schemeClr val="accent6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 latinLnBrk="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9" name="Google Shape;2471;p67"/>
          <p:cNvSpPr/>
          <p:nvPr/>
        </p:nvSpPr>
        <p:spPr>
          <a:xfrm rot="10800000">
            <a:off x="4781033" y="5580194"/>
            <a:ext cx="908225" cy="307297"/>
          </a:xfrm>
          <a:custGeom>
            <a:avLst/>
            <a:gdLst/>
            <a:ahLst/>
            <a:cxnLst/>
            <a:rect l="l" t="t" r="r" b="b"/>
            <a:pathLst>
              <a:path w="2691" h="2122" extrusionOk="0">
                <a:moveTo>
                  <a:pt x="1630" y="1"/>
                </a:moveTo>
                <a:lnTo>
                  <a:pt x="1630" y="722"/>
                </a:lnTo>
                <a:lnTo>
                  <a:pt x="1630" y="808"/>
                </a:lnTo>
                <a:lnTo>
                  <a:pt x="0" y="808"/>
                </a:lnTo>
                <a:lnTo>
                  <a:pt x="0" y="1321"/>
                </a:lnTo>
                <a:lnTo>
                  <a:pt x="1630" y="1321"/>
                </a:lnTo>
                <a:lnTo>
                  <a:pt x="1630" y="1407"/>
                </a:lnTo>
                <a:lnTo>
                  <a:pt x="1630" y="2121"/>
                </a:lnTo>
                <a:lnTo>
                  <a:pt x="2691" y="1061"/>
                </a:lnTo>
                <a:lnTo>
                  <a:pt x="1630" y="1"/>
                </a:lnTo>
                <a:close/>
              </a:path>
            </a:pathLst>
          </a:custGeom>
          <a:solidFill>
            <a:srgbClr val="C00000"/>
          </a:solidFill>
          <a:ln w="9525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 latinLnBrk="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42DC34B3-4D90-AB87-DCFE-C52967EDDBAA}"/>
              </a:ext>
            </a:extLst>
          </p:cNvPr>
          <p:cNvSpPr txBox="1"/>
          <p:nvPr/>
        </p:nvSpPr>
        <p:spPr>
          <a:xfrm>
            <a:off x="7524619" y="4659344"/>
            <a:ext cx="211229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Честность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42DC34B3-4D90-AB87-DCFE-C52967EDDBAA}"/>
              </a:ext>
            </a:extLst>
          </p:cNvPr>
          <p:cNvSpPr txBox="1"/>
          <p:nvPr/>
        </p:nvSpPr>
        <p:spPr>
          <a:xfrm>
            <a:off x="7440968" y="6237940"/>
            <a:ext cx="264399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  <p:sp>
        <p:nvSpPr>
          <p:cNvPr id="42" name="Google Shape;2471;p67"/>
          <p:cNvSpPr/>
          <p:nvPr/>
        </p:nvSpPr>
        <p:spPr>
          <a:xfrm>
            <a:off x="6349746" y="6299736"/>
            <a:ext cx="908225" cy="307297"/>
          </a:xfrm>
          <a:custGeom>
            <a:avLst/>
            <a:gdLst/>
            <a:ahLst/>
            <a:cxnLst/>
            <a:rect l="l" t="t" r="r" b="b"/>
            <a:pathLst>
              <a:path w="2691" h="2122" extrusionOk="0">
                <a:moveTo>
                  <a:pt x="1630" y="1"/>
                </a:moveTo>
                <a:lnTo>
                  <a:pt x="1630" y="722"/>
                </a:lnTo>
                <a:lnTo>
                  <a:pt x="1630" y="808"/>
                </a:lnTo>
                <a:lnTo>
                  <a:pt x="0" y="808"/>
                </a:lnTo>
                <a:lnTo>
                  <a:pt x="0" y="1321"/>
                </a:lnTo>
                <a:lnTo>
                  <a:pt x="1630" y="1321"/>
                </a:lnTo>
                <a:lnTo>
                  <a:pt x="1630" y="1407"/>
                </a:lnTo>
                <a:lnTo>
                  <a:pt x="1630" y="2121"/>
                </a:lnTo>
                <a:lnTo>
                  <a:pt x="2691" y="1061"/>
                </a:lnTo>
                <a:lnTo>
                  <a:pt x="1630" y="1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 w="9525" cap="flat" cmpd="sng">
            <a:solidFill>
              <a:schemeClr val="accent6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 latinLnBrk="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42DC34B3-4D90-AB87-DCFE-C52967EDDBAA}"/>
              </a:ext>
            </a:extLst>
          </p:cNvPr>
          <p:cNvSpPr txBox="1"/>
          <p:nvPr/>
        </p:nvSpPr>
        <p:spPr>
          <a:xfrm>
            <a:off x="2258552" y="6237940"/>
            <a:ext cx="234465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  <p:sp>
        <p:nvSpPr>
          <p:cNvPr id="44" name="Google Shape;2471;p67"/>
          <p:cNvSpPr/>
          <p:nvPr/>
        </p:nvSpPr>
        <p:spPr>
          <a:xfrm rot="10800000">
            <a:off x="4774967" y="6299735"/>
            <a:ext cx="908225" cy="307297"/>
          </a:xfrm>
          <a:custGeom>
            <a:avLst/>
            <a:gdLst/>
            <a:ahLst/>
            <a:cxnLst/>
            <a:rect l="l" t="t" r="r" b="b"/>
            <a:pathLst>
              <a:path w="2691" h="2122" extrusionOk="0">
                <a:moveTo>
                  <a:pt x="1630" y="1"/>
                </a:moveTo>
                <a:lnTo>
                  <a:pt x="1630" y="722"/>
                </a:lnTo>
                <a:lnTo>
                  <a:pt x="1630" y="808"/>
                </a:lnTo>
                <a:lnTo>
                  <a:pt x="0" y="808"/>
                </a:lnTo>
                <a:lnTo>
                  <a:pt x="0" y="1321"/>
                </a:lnTo>
                <a:lnTo>
                  <a:pt x="1630" y="1321"/>
                </a:lnTo>
                <a:lnTo>
                  <a:pt x="1630" y="1407"/>
                </a:lnTo>
                <a:lnTo>
                  <a:pt x="1630" y="2121"/>
                </a:lnTo>
                <a:lnTo>
                  <a:pt x="2691" y="1061"/>
                </a:lnTo>
                <a:lnTo>
                  <a:pt x="1630" y="1"/>
                </a:lnTo>
                <a:close/>
              </a:path>
            </a:pathLst>
          </a:custGeom>
          <a:solidFill>
            <a:srgbClr val="C00000"/>
          </a:solidFill>
          <a:ln w="9525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 latinLnBrk="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006250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Подзаголовок 2">
            <a:extLst>
              <a:ext uri="{FF2B5EF4-FFF2-40B4-BE49-F238E27FC236}">
                <a16:creationId xmlns:a16="http://schemas.microsoft.com/office/drawing/2014/main" id="{A4FF563E-40D4-4AA6-F593-D719C00272E9}"/>
              </a:ext>
            </a:extLst>
          </p:cNvPr>
          <p:cNvSpPr txBox="1">
            <a:spLocks/>
          </p:cNvSpPr>
          <p:nvPr/>
        </p:nvSpPr>
        <p:spPr>
          <a:xfrm>
            <a:off x="383301" y="480593"/>
            <a:ext cx="8110068" cy="6218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>
                <a:tab pos="1209675" algn="l"/>
              </a:tabLst>
              <a:defRPr/>
            </a:pPr>
            <a:r>
              <a:rPr lang="ru-RU" sz="2600" b="1" noProof="0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От идеи до внедрения</a:t>
            </a:r>
            <a:endParaRPr kumimoji="0" lang="ru-RU" sz="2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C7E1B31-D26A-3B63-DAE7-570351ABCF7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6" t="19776" r="6322" b="21460"/>
          <a:stretch/>
        </p:blipFill>
        <p:spPr>
          <a:xfrm>
            <a:off x="8842147" y="30482"/>
            <a:ext cx="3273652" cy="1072005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562626" y="6321895"/>
            <a:ext cx="2743200" cy="365125"/>
          </a:xfrm>
        </p:spPr>
        <p:txBody>
          <a:bodyPr/>
          <a:lstStyle/>
          <a:p>
            <a:fld id="{4E92EBDE-48CE-462A-B06B-1BC09D442C1C}" type="slidenum">
              <a:rPr lang="ru-RU" smtClean="0"/>
              <a:t>21</a:t>
            </a:fld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872867" y="3569471"/>
            <a:ext cx="253901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Фундаментальная</a:t>
            </a:r>
          </a:p>
          <a:p>
            <a:pPr algn="ctr">
              <a:defRPr/>
            </a:pP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научная теория</a:t>
            </a:r>
          </a:p>
        </p:txBody>
      </p:sp>
      <p:grpSp>
        <p:nvGrpSpPr>
          <p:cNvPr id="9" name="Google Shape;10452;p72"/>
          <p:cNvGrpSpPr/>
          <p:nvPr/>
        </p:nvGrpSpPr>
        <p:grpSpPr>
          <a:xfrm rot="21015186">
            <a:off x="808849" y="2814471"/>
            <a:ext cx="10131793" cy="2791819"/>
            <a:chOff x="5916567" y="1099697"/>
            <a:chExt cx="2556684" cy="809211"/>
          </a:xfrm>
        </p:grpSpPr>
        <p:sp>
          <p:nvSpPr>
            <p:cNvPr id="10" name="Google Shape;10453;p72"/>
            <p:cNvSpPr/>
            <p:nvPr/>
          </p:nvSpPr>
          <p:spPr>
            <a:xfrm>
              <a:off x="5916567" y="1105515"/>
              <a:ext cx="2329202" cy="797642"/>
            </a:xfrm>
            <a:custGeom>
              <a:avLst/>
              <a:gdLst/>
              <a:ahLst/>
              <a:cxnLst/>
              <a:rect l="l" t="t" r="r" b="b"/>
              <a:pathLst>
                <a:path w="260246" h="89122" extrusionOk="0">
                  <a:moveTo>
                    <a:pt x="260246" y="1"/>
                  </a:moveTo>
                  <a:lnTo>
                    <a:pt x="0" y="44559"/>
                  </a:lnTo>
                  <a:lnTo>
                    <a:pt x="260241" y="89121"/>
                  </a:lnTo>
                  <a:cubicBezTo>
                    <a:pt x="250030" y="85482"/>
                    <a:pt x="242259" y="66921"/>
                    <a:pt x="242259" y="44559"/>
                  </a:cubicBezTo>
                  <a:cubicBezTo>
                    <a:pt x="242259" y="22201"/>
                    <a:pt x="250039" y="3626"/>
                    <a:pt x="260246" y="1"/>
                  </a:cubicBezTo>
                  <a:close/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0454;p72"/>
            <p:cNvSpPr/>
            <p:nvPr/>
          </p:nvSpPr>
          <p:spPr>
            <a:xfrm>
              <a:off x="6458167" y="1409047"/>
              <a:ext cx="91001" cy="196583"/>
            </a:xfrm>
            <a:custGeom>
              <a:avLst/>
              <a:gdLst/>
              <a:ahLst/>
              <a:cxnLst/>
              <a:rect l="l" t="t" r="r" b="b"/>
              <a:pathLst>
                <a:path w="17540" h="33656" extrusionOk="0">
                  <a:moveTo>
                    <a:pt x="8770" y="1"/>
                  </a:moveTo>
                  <a:cubicBezTo>
                    <a:pt x="3929" y="1"/>
                    <a:pt x="0" y="7536"/>
                    <a:pt x="0" y="16826"/>
                  </a:cubicBezTo>
                  <a:cubicBezTo>
                    <a:pt x="0" y="26120"/>
                    <a:pt x="3929" y="33655"/>
                    <a:pt x="8770" y="33655"/>
                  </a:cubicBezTo>
                  <a:cubicBezTo>
                    <a:pt x="13616" y="33655"/>
                    <a:pt x="17540" y="26120"/>
                    <a:pt x="17540" y="16826"/>
                  </a:cubicBezTo>
                  <a:cubicBezTo>
                    <a:pt x="17540" y="7536"/>
                    <a:pt x="13616" y="1"/>
                    <a:pt x="8770" y="1"/>
                  </a:cubicBez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>
              <a:headEnd type="none" w="sm" len="sm"/>
              <a:tailEnd type="none" w="sm" len="sm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0455;p72"/>
            <p:cNvSpPr/>
            <p:nvPr/>
          </p:nvSpPr>
          <p:spPr>
            <a:xfrm>
              <a:off x="6912749" y="1324724"/>
              <a:ext cx="178458" cy="363728"/>
            </a:xfrm>
            <a:custGeom>
              <a:avLst/>
              <a:gdLst/>
              <a:ahLst/>
              <a:cxnLst/>
              <a:rect l="l" t="t" r="r" b="b"/>
              <a:pathLst>
                <a:path w="24298" h="50901" extrusionOk="0">
                  <a:moveTo>
                    <a:pt x="12147" y="1"/>
                  </a:moveTo>
                  <a:cubicBezTo>
                    <a:pt x="8924" y="1"/>
                    <a:pt x="5836" y="2681"/>
                    <a:pt x="3558" y="7450"/>
                  </a:cubicBezTo>
                  <a:cubicBezTo>
                    <a:pt x="1280" y="12224"/>
                    <a:pt x="0" y="18697"/>
                    <a:pt x="0" y="25451"/>
                  </a:cubicBezTo>
                  <a:cubicBezTo>
                    <a:pt x="0" y="32200"/>
                    <a:pt x="1280" y="38673"/>
                    <a:pt x="3558" y="43447"/>
                  </a:cubicBezTo>
                  <a:cubicBezTo>
                    <a:pt x="5836" y="48216"/>
                    <a:pt x="8924" y="50901"/>
                    <a:pt x="12147" y="50901"/>
                  </a:cubicBezTo>
                  <a:cubicBezTo>
                    <a:pt x="15370" y="50901"/>
                    <a:pt x="18457" y="48216"/>
                    <a:pt x="20735" y="43447"/>
                  </a:cubicBezTo>
                  <a:cubicBezTo>
                    <a:pt x="23014" y="38673"/>
                    <a:pt x="24298" y="32200"/>
                    <a:pt x="24298" y="25451"/>
                  </a:cubicBezTo>
                  <a:cubicBezTo>
                    <a:pt x="24298" y="18697"/>
                    <a:pt x="23014" y="12224"/>
                    <a:pt x="20735" y="7450"/>
                  </a:cubicBezTo>
                  <a:cubicBezTo>
                    <a:pt x="18457" y="2681"/>
                    <a:pt x="15370" y="1"/>
                    <a:pt x="12147" y="1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headEnd type="none" w="sm" len="sm"/>
              <a:tailEnd type="none" w="sm" len="sm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0456;p72"/>
            <p:cNvSpPr/>
            <p:nvPr/>
          </p:nvSpPr>
          <p:spPr>
            <a:xfrm>
              <a:off x="7468137" y="1224306"/>
              <a:ext cx="207248" cy="562754"/>
            </a:xfrm>
            <a:custGeom>
              <a:avLst/>
              <a:gdLst/>
              <a:ahLst/>
              <a:cxnLst/>
              <a:rect l="l" t="t" r="r" b="b"/>
              <a:pathLst>
                <a:path w="32820" h="70574" extrusionOk="0">
                  <a:moveTo>
                    <a:pt x="16410" y="0"/>
                  </a:moveTo>
                  <a:cubicBezTo>
                    <a:pt x="12057" y="0"/>
                    <a:pt x="7884" y="3716"/>
                    <a:pt x="4806" y="10334"/>
                  </a:cubicBezTo>
                  <a:cubicBezTo>
                    <a:pt x="1728" y="16952"/>
                    <a:pt x="1" y="25925"/>
                    <a:pt x="1" y="35287"/>
                  </a:cubicBezTo>
                  <a:cubicBezTo>
                    <a:pt x="1" y="44644"/>
                    <a:pt x="1728" y="53622"/>
                    <a:pt x="4806" y="60239"/>
                  </a:cubicBezTo>
                  <a:cubicBezTo>
                    <a:pt x="7884" y="66857"/>
                    <a:pt x="12057" y="70573"/>
                    <a:pt x="16410" y="70573"/>
                  </a:cubicBezTo>
                  <a:cubicBezTo>
                    <a:pt x="20759" y="70573"/>
                    <a:pt x="24936" y="66857"/>
                    <a:pt x="28014" y="60239"/>
                  </a:cubicBezTo>
                  <a:cubicBezTo>
                    <a:pt x="31088" y="53622"/>
                    <a:pt x="32819" y="44644"/>
                    <a:pt x="32819" y="35287"/>
                  </a:cubicBezTo>
                  <a:cubicBezTo>
                    <a:pt x="32819" y="25925"/>
                    <a:pt x="31088" y="16952"/>
                    <a:pt x="28014" y="10334"/>
                  </a:cubicBezTo>
                  <a:cubicBezTo>
                    <a:pt x="24936" y="3716"/>
                    <a:pt x="20759" y="0"/>
                    <a:pt x="16410" y="0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headEnd type="none" w="sm" len="sm"/>
              <a:tailEnd type="none" w="sm" len="sm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0457;p72"/>
            <p:cNvSpPr/>
            <p:nvPr/>
          </p:nvSpPr>
          <p:spPr>
            <a:xfrm>
              <a:off x="8279421" y="1099697"/>
              <a:ext cx="54" cy="0"/>
            </a:xfrm>
            <a:custGeom>
              <a:avLst/>
              <a:gdLst/>
              <a:ahLst/>
              <a:cxnLst/>
              <a:rect l="l" t="t" r="r" b="b"/>
              <a:pathLst>
                <a:path w="6" extrusionOk="0">
                  <a:moveTo>
                    <a:pt x="5" y="0"/>
                  </a:moveTo>
                  <a:lnTo>
                    <a:pt x="1" y="0"/>
                  </a:lnTo>
                  <a:close/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0458;p72"/>
            <p:cNvSpPr/>
            <p:nvPr/>
          </p:nvSpPr>
          <p:spPr>
            <a:xfrm>
              <a:off x="8245760" y="1099697"/>
              <a:ext cx="33670" cy="5791"/>
            </a:xfrm>
            <a:custGeom>
              <a:avLst/>
              <a:gdLst/>
              <a:ahLst/>
              <a:cxnLst/>
              <a:rect l="l" t="t" r="r" b="b"/>
              <a:pathLst>
                <a:path w="3762" h="647" extrusionOk="0">
                  <a:moveTo>
                    <a:pt x="3662" y="0"/>
                  </a:moveTo>
                  <a:cubicBezTo>
                    <a:pt x="2415" y="0"/>
                    <a:pt x="1194" y="222"/>
                    <a:pt x="1" y="646"/>
                  </a:cubicBezTo>
                  <a:lnTo>
                    <a:pt x="3762" y="0"/>
                  </a:lnTo>
                  <a:close/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0459;p72"/>
            <p:cNvSpPr/>
            <p:nvPr/>
          </p:nvSpPr>
          <p:spPr>
            <a:xfrm>
              <a:off x="8085689" y="1099747"/>
              <a:ext cx="387562" cy="809161"/>
            </a:xfrm>
            <a:custGeom>
              <a:avLst/>
              <a:gdLst/>
              <a:ahLst/>
              <a:cxnLst/>
              <a:rect l="l" t="t" r="r" b="b"/>
              <a:pathLst>
                <a:path w="43303" h="90409" extrusionOk="0">
                  <a:moveTo>
                    <a:pt x="21749" y="0"/>
                  </a:moveTo>
                  <a:lnTo>
                    <a:pt x="17988" y="646"/>
                  </a:lnTo>
                  <a:cubicBezTo>
                    <a:pt x="7781" y="4276"/>
                    <a:pt x="1" y="22846"/>
                    <a:pt x="1" y="45204"/>
                  </a:cubicBezTo>
                  <a:cubicBezTo>
                    <a:pt x="1" y="67562"/>
                    <a:pt x="7781" y="86132"/>
                    <a:pt x="17988" y="89766"/>
                  </a:cubicBezTo>
                  <a:lnTo>
                    <a:pt x="21753" y="90408"/>
                  </a:lnTo>
                  <a:lnTo>
                    <a:pt x="21758" y="90408"/>
                  </a:lnTo>
                  <a:cubicBezTo>
                    <a:pt x="33665" y="90291"/>
                    <a:pt x="43302" y="70094"/>
                    <a:pt x="43302" y="45204"/>
                  </a:cubicBezTo>
                  <a:cubicBezTo>
                    <a:pt x="43302" y="20315"/>
                    <a:pt x="33665" y="118"/>
                    <a:pt x="21753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headEnd type="none" w="sm" len="sm"/>
              <a:tailEnd type="none" w="sm" len="sm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1" name="Прямоугольник 20"/>
          <p:cNvSpPr/>
          <p:nvPr/>
        </p:nvSpPr>
        <p:spPr>
          <a:xfrm>
            <a:off x="3315670" y="2554661"/>
            <a:ext cx="24194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Прикладная</a:t>
            </a:r>
          </a:p>
          <a:p>
            <a:pPr algn="ctr">
              <a:defRPr/>
            </a:pP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научная теория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789154" y="5314724"/>
            <a:ext cx="255512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Физиология высшей нервной деятельности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4043552" y="5191614"/>
            <a:ext cx="204014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Теория психологического программирования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6631801" y="5189487"/>
            <a:ext cx="204014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Исследования, эксперименты, опросы и пр.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8268458" y="1503798"/>
            <a:ext cx="24194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Практика</a:t>
            </a:r>
            <a:endParaRPr lang="ru-RU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5735154" y="1846775"/>
            <a:ext cx="24194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Поисковые исследования</a:t>
            </a:r>
            <a:endParaRPr lang="ru-RU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9265680" y="5186214"/>
            <a:ext cx="204014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Курсы, клубная деятельность, выступления</a:t>
            </a:r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3411884" y="5601712"/>
            <a:ext cx="527538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>
            <a:off x="6175600" y="5588070"/>
            <a:ext cx="527538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>
            <a:off x="8671947" y="5601712"/>
            <a:ext cx="527538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hq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301" y="1324190"/>
            <a:ext cx="2663391" cy="1631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893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25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75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75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1" grpId="0"/>
      <p:bldP spid="22" grpId="0"/>
      <p:bldP spid="23" grpId="0"/>
      <p:bldP spid="24" grpId="0"/>
      <p:bldP spid="25" grpId="0"/>
      <p:bldP spid="26" grpId="0"/>
      <p:bldP spid="2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Подзаголовок 2">
            <a:extLst>
              <a:ext uri="{FF2B5EF4-FFF2-40B4-BE49-F238E27FC236}">
                <a16:creationId xmlns:a16="http://schemas.microsoft.com/office/drawing/2014/main" id="{A4FF563E-40D4-4AA6-F593-D719C00272E9}"/>
              </a:ext>
            </a:extLst>
          </p:cNvPr>
          <p:cNvSpPr txBox="1">
            <a:spLocks/>
          </p:cNvSpPr>
          <p:nvPr/>
        </p:nvSpPr>
        <p:spPr>
          <a:xfrm>
            <a:off x="356924" y="216823"/>
            <a:ext cx="8356253" cy="9525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buClrTx/>
              <a:buSzTx/>
              <a:buFont typeface="Arial" panose="020B0604020202020204" pitchFamily="34" charset="0"/>
              <a:buNone/>
              <a:tabLst>
                <a:tab pos="1209675" algn="l"/>
              </a:tabLst>
              <a:defRPr/>
            </a:pPr>
            <a:r>
              <a:rPr lang="ru-RU" sz="2600" b="1" noProof="0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На каком этапе алкоголизмии и дезалкоголизмии </a:t>
            </a:r>
          </a:p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buClrTx/>
              <a:buSzTx/>
              <a:buFont typeface="Arial" panose="020B0604020202020204" pitchFamily="34" charset="0"/>
              <a:buNone/>
              <a:tabLst>
                <a:tab pos="1209675" algn="l"/>
              </a:tabLst>
              <a:defRPr/>
            </a:pPr>
            <a:r>
              <a:rPr lang="ru-RU" sz="26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</a:t>
            </a:r>
            <a:r>
              <a:rPr lang="ru-RU" sz="2600" b="1" noProof="0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рименима</a:t>
            </a:r>
            <a:r>
              <a:rPr lang="ru-RU" sz="2600" b="1" noProof="0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теория Шичко</a:t>
            </a:r>
            <a:endParaRPr kumimoji="0" lang="ru-RU" sz="2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C7E1B31-D26A-3B63-DAE7-570351ABCF7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6" t="19776" r="6322" b="21460"/>
          <a:stretch/>
        </p:blipFill>
        <p:spPr>
          <a:xfrm>
            <a:off x="8842147" y="30482"/>
            <a:ext cx="3273652" cy="1072005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2EBDE-48CE-462A-B06B-1BC09D442C1C}" type="slidenum">
              <a:rPr lang="ru-RU" smtClean="0"/>
              <a:t>22</a:t>
            </a:fld>
            <a:endParaRPr lang="ru-RU"/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1907931" y="2024964"/>
            <a:ext cx="3912576" cy="3632037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/>
        </p:nvCxnSpPr>
        <p:spPr>
          <a:xfrm flipV="1">
            <a:off x="5890845" y="1960684"/>
            <a:ext cx="4167555" cy="3760598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Блок-схема: узел 45"/>
          <p:cNvSpPr/>
          <p:nvPr/>
        </p:nvSpPr>
        <p:spPr>
          <a:xfrm>
            <a:off x="1850781" y="1960684"/>
            <a:ext cx="184639" cy="175847"/>
          </a:xfrm>
          <a:prstGeom prst="flowChartConnector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Прямоугольник 46"/>
          <p:cNvSpPr/>
          <p:nvPr/>
        </p:nvSpPr>
        <p:spPr>
          <a:xfrm>
            <a:off x="142919" y="1813365"/>
            <a:ext cx="17650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Естественный трезвенник</a:t>
            </a:r>
          </a:p>
        </p:txBody>
      </p:sp>
      <p:sp>
        <p:nvSpPr>
          <p:cNvPr id="48" name="Прямоугольник 47"/>
          <p:cNvSpPr/>
          <p:nvPr/>
        </p:nvSpPr>
        <p:spPr>
          <a:xfrm>
            <a:off x="1019369" y="2892682"/>
            <a:ext cx="18474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Воздержанник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1980927" y="3729334"/>
            <a:ext cx="18474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Случайник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3141508" y="4675529"/>
            <a:ext cx="18474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Пьяница</a:t>
            </a:r>
          </a:p>
        </p:txBody>
      </p:sp>
      <p:sp>
        <p:nvSpPr>
          <p:cNvPr id="51" name="Прямоугольник 50"/>
          <p:cNvSpPr/>
          <p:nvPr/>
        </p:nvSpPr>
        <p:spPr>
          <a:xfrm>
            <a:off x="4896650" y="6065711"/>
            <a:ext cx="21654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 л к о г о л и к</a:t>
            </a:r>
          </a:p>
        </p:txBody>
      </p:sp>
      <p:sp>
        <p:nvSpPr>
          <p:cNvPr id="52" name="Блок-схема: узел 51"/>
          <p:cNvSpPr/>
          <p:nvPr/>
        </p:nvSpPr>
        <p:spPr>
          <a:xfrm>
            <a:off x="5785337" y="5633357"/>
            <a:ext cx="184639" cy="175847"/>
          </a:xfrm>
          <a:prstGeom prst="flowChartConnector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Блок-схема: узел 52"/>
          <p:cNvSpPr/>
          <p:nvPr/>
        </p:nvSpPr>
        <p:spPr>
          <a:xfrm>
            <a:off x="2866831" y="2889931"/>
            <a:ext cx="184639" cy="175847"/>
          </a:xfrm>
          <a:prstGeom prst="flowChartConnector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Блок-схема: узел 53"/>
          <p:cNvSpPr/>
          <p:nvPr/>
        </p:nvSpPr>
        <p:spPr>
          <a:xfrm>
            <a:off x="3778493" y="3753058"/>
            <a:ext cx="184639" cy="175847"/>
          </a:xfrm>
          <a:prstGeom prst="flowChartConnector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Блок-схема: узел 54"/>
          <p:cNvSpPr/>
          <p:nvPr/>
        </p:nvSpPr>
        <p:spPr>
          <a:xfrm>
            <a:off x="4804331" y="4684348"/>
            <a:ext cx="184639" cy="175847"/>
          </a:xfrm>
          <a:prstGeom prst="flowChartConnector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9" name="Прямая со стрелкой 58"/>
          <p:cNvCxnSpPr/>
          <p:nvPr/>
        </p:nvCxnSpPr>
        <p:spPr>
          <a:xfrm>
            <a:off x="3358124" y="4250869"/>
            <a:ext cx="352230" cy="328833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" name="Прямая со стрелкой 59"/>
          <p:cNvCxnSpPr/>
          <p:nvPr/>
        </p:nvCxnSpPr>
        <p:spPr>
          <a:xfrm>
            <a:off x="4249030" y="5090610"/>
            <a:ext cx="868093" cy="754468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8" name="Прямая со стрелкой 67"/>
          <p:cNvCxnSpPr/>
          <p:nvPr/>
        </p:nvCxnSpPr>
        <p:spPr>
          <a:xfrm>
            <a:off x="2349939" y="3326294"/>
            <a:ext cx="352230" cy="328833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9" name="Прямая со стрелкой 68"/>
          <p:cNvCxnSpPr/>
          <p:nvPr/>
        </p:nvCxnSpPr>
        <p:spPr>
          <a:xfrm>
            <a:off x="1555701" y="2475907"/>
            <a:ext cx="352230" cy="328833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2" name="Блок-схема: узел 71"/>
          <p:cNvSpPr/>
          <p:nvPr/>
        </p:nvSpPr>
        <p:spPr>
          <a:xfrm>
            <a:off x="6864384" y="4684348"/>
            <a:ext cx="184639" cy="175847"/>
          </a:xfrm>
          <a:prstGeom prst="flowChartConnector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Блок-схема: узел 73"/>
          <p:cNvSpPr/>
          <p:nvPr/>
        </p:nvSpPr>
        <p:spPr>
          <a:xfrm>
            <a:off x="8850939" y="2888473"/>
            <a:ext cx="184639" cy="175847"/>
          </a:xfrm>
          <a:prstGeom prst="flowChartConnector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Прямоугольник 74"/>
          <p:cNvSpPr/>
          <p:nvPr/>
        </p:nvSpPr>
        <p:spPr>
          <a:xfrm>
            <a:off x="9239078" y="2719237"/>
            <a:ext cx="17650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Сознательный трезвенник</a:t>
            </a:r>
          </a:p>
        </p:txBody>
      </p:sp>
      <p:sp>
        <p:nvSpPr>
          <p:cNvPr id="76" name="Прямоугольник 75"/>
          <p:cNvSpPr/>
          <p:nvPr/>
        </p:nvSpPr>
        <p:spPr>
          <a:xfrm>
            <a:off x="8202099" y="3681238"/>
            <a:ext cx="19826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Благоразумный трезвенник</a:t>
            </a:r>
          </a:p>
        </p:txBody>
      </p:sp>
      <p:sp>
        <p:nvSpPr>
          <p:cNvPr id="77" name="Прямоугольник 76"/>
          <p:cNvSpPr/>
          <p:nvPr/>
        </p:nvSpPr>
        <p:spPr>
          <a:xfrm>
            <a:off x="7119361" y="4579702"/>
            <a:ext cx="19390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Алкоголик-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воздержанник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8" name="Блок-схема: узел 77"/>
          <p:cNvSpPr/>
          <p:nvPr/>
        </p:nvSpPr>
        <p:spPr>
          <a:xfrm>
            <a:off x="7996566" y="3655127"/>
            <a:ext cx="184639" cy="175847"/>
          </a:xfrm>
          <a:prstGeom prst="flowChartConnector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Прямоугольник 78"/>
          <p:cNvSpPr/>
          <p:nvPr/>
        </p:nvSpPr>
        <p:spPr>
          <a:xfrm>
            <a:off x="1728541" y="1820244"/>
            <a:ext cx="2729473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 </a:t>
            </a:r>
            <a:r>
              <a:rPr lang="ru-RU" sz="17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воспитатель</a:t>
            </a:r>
          </a:p>
        </p:txBody>
      </p:sp>
      <p:sp>
        <p:nvSpPr>
          <p:cNvPr id="80" name="Прямоугольник 79"/>
          <p:cNvSpPr/>
          <p:nvPr/>
        </p:nvSpPr>
        <p:spPr>
          <a:xfrm>
            <a:off x="2796493" y="2731488"/>
            <a:ext cx="1845846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 </a:t>
            </a:r>
            <a:r>
              <a:rPr lang="ru-RU" sz="17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педагог</a:t>
            </a:r>
          </a:p>
        </p:txBody>
      </p:sp>
      <p:sp>
        <p:nvSpPr>
          <p:cNvPr id="81" name="Прямоугольник 80"/>
          <p:cNvSpPr/>
          <p:nvPr/>
        </p:nvSpPr>
        <p:spPr>
          <a:xfrm>
            <a:off x="3651337" y="3587314"/>
            <a:ext cx="2110153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 </a:t>
            </a:r>
            <a:r>
              <a:rPr lang="ru-RU" sz="17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психолог</a:t>
            </a:r>
            <a:endParaRPr lang="ru-RU" sz="1700" i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2" name="Прямоугольник 81"/>
          <p:cNvSpPr/>
          <p:nvPr/>
        </p:nvSpPr>
        <p:spPr>
          <a:xfrm>
            <a:off x="4611976" y="4516034"/>
            <a:ext cx="2110153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 </a:t>
            </a:r>
            <a:r>
              <a:rPr lang="ru-RU" sz="17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психиатр</a:t>
            </a:r>
            <a:endParaRPr lang="ru-RU" sz="1700" i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3" name="Прямоугольник 82"/>
          <p:cNvSpPr/>
          <p:nvPr/>
        </p:nvSpPr>
        <p:spPr>
          <a:xfrm>
            <a:off x="5659135" y="5545691"/>
            <a:ext cx="1915672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 </a:t>
            </a:r>
            <a:r>
              <a:rPr lang="ru-RU" sz="17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нарколог</a:t>
            </a:r>
            <a:endParaRPr lang="ru-RU" sz="1700" i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4" name="Прямая со стрелкой 83"/>
          <p:cNvCxnSpPr/>
          <p:nvPr/>
        </p:nvCxnSpPr>
        <p:spPr>
          <a:xfrm flipV="1">
            <a:off x="7425984" y="5319995"/>
            <a:ext cx="273703" cy="287777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7" name="Прямая со стрелкой 86"/>
          <p:cNvCxnSpPr/>
          <p:nvPr/>
        </p:nvCxnSpPr>
        <p:spPr>
          <a:xfrm flipV="1">
            <a:off x="8387700" y="4320517"/>
            <a:ext cx="273703" cy="287777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8" name="Прямая со стрелкой 87"/>
          <p:cNvCxnSpPr/>
          <p:nvPr/>
        </p:nvCxnSpPr>
        <p:spPr>
          <a:xfrm flipV="1">
            <a:off x="9340333" y="3390949"/>
            <a:ext cx="273703" cy="287777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9" name="Прямая со стрелкой 88"/>
          <p:cNvCxnSpPr/>
          <p:nvPr/>
        </p:nvCxnSpPr>
        <p:spPr>
          <a:xfrm flipV="1">
            <a:off x="10234719" y="2432049"/>
            <a:ext cx="273703" cy="287777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0" name="Прямоугольник 89"/>
          <p:cNvSpPr/>
          <p:nvPr/>
        </p:nvSpPr>
        <p:spPr>
          <a:xfrm>
            <a:off x="10371570" y="1490199"/>
            <a:ext cx="17650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Сознательный гражданин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F0D6A40-8BE0-B671-03DB-460B51E941A1}"/>
              </a:ext>
            </a:extLst>
          </p:cNvPr>
          <p:cNvSpPr txBox="1">
            <a:spLocks/>
          </p:cNvSpPr>
          <p:nvPr/>
        </p:nvSpPr>
        <p:spPr>
          <a:xfrm>
            <a:off x="8805959" y="5463883"/>
            <a:ext cx="2743200" cy="6463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buClrTx/>
              <a:buSzTx/>
              <a:buFont typeface="Arial" panose="020B0604020202020204" pitchFamily="34" charset="0"/>
              <a:buNone/>
              <a:tabLst>
                <a:tab pos="1209675" algn="l"/>
              </a:tabLst>
              <a:defRPr/>
            </a:pPr>
            <a:r>
              <a:rPr lang="ru-RU" sz="2600" b="1" noProof="0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На всех этапах</a:t>
            </a:r>
            <a:endParaRPr kumimoji="0" lang="ru-RU" sz="2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2208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8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ECE43C-D4D6-057A-FF3F-B04F96D3BC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4B3CBC3-A2A6-ECDC-B2D2-92C09F235CF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6" t="19776" r="6322" b="21460"/>
          <a:stretch/>
        </p:blipFill>
        <p:spPr>
          <a:xfrm>
            <a:off x="8842147" y="30482"/>
            <a:ext cx="3273652" cy="1072005"/>
          </a:xfrm>
          <a:prstGeom prst="rect">
            <a:avLst/>
          </a:prstGeom>
        </p:spPr>
      </p:pic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4DA27FB9-0975-0C5F-1423-ECA1A08E58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2EBDE-48CE-462A-B06B-1BC09D442C1C}" type="slidenum">
              <a:rPr lang="ru-RU" smtClean="0"/>
              <a:t>23</a:t>
            </a:fld>
            <a:endParaRPr lang="ru-RU"/>
          </a:p>
        </p:txBody>
      </p:sp>
      <p:sp>
        <p:nvSpPr>
          <p:cNvPr id="12" name="Подзаголовок 1">
            <a:extLst>
              <a:ext uri="{FF2B5EF4-FFF2-40B4-BE49-F238E27FC236}">
                <a16:creationId xmlns:a16="http://schemas.microsoft.com/office/drawing/2014/main" id="{008D5E88-524D-DC7F-0E67-9130BCF550E2}"/>
              </a:ext>
            </a:extLst>
          </p:cNvPr>
          <p:cNvSpPr txBox="1">
            <a:spLocks/>
          </p:cNvSpPr>
          <p:nvPr/>
        </p:nvSpPr>
        <p:spPr>
          <a:xfrm>
            <a:off x="1070691" y="3743561"/>
            <a:ext cx="6067664" cy="5040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endParaRPr lang="ru-RU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586055D-A250-9CFE-AD5E-F9685E39F0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615" y="1619952"/>
            <a:ext cx="3439997" cy="485147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E40377F-9DE0-7EE9-EBD5-19155F6BF3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75363" y="1619952"/>
            <a:ext cx="3542854" cy="4851475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0050460-BD70-33D7-17FA-03DC1A7B17B7}"/>
              </a:ext>
            </a:extLst>
          </p:cNvPr>
          <p:cNvSpPr txBox="1"/>
          <p:nvPr/>
        </p:nvSpPr>
        <p:spPr>
          <a:xfrm>
            <a:off x="151615" y="227047"/>
            <a:ext cx="869053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i="0" u="none" strike="noStrike" baseline="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Головин А. А. </a:t>
            </a:r>
            <a:endParaRPr lang="ru-RU" sz="2000" b="0" i="0" u="none" strike="noStrike" baseline="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b="0" i="0" u="none" strike="noStrike" baseline="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Основы теории психологического программирования Г. А. Шичко : учебно-методическое пособие. – М. : Евразийская ассоциация здоровья, 2024. – 104 с. 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Palatino Linotype" panose="02040502050505030304" pitchFamily="18" charset="0"/>
              </a:rPr>
              <a:t>	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69A7327E-1184-2E76-3FB3-360D90E798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29371" y="5363851"/>
            <a:ext cx="856741" cy="746902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9E07FC30-13B5-65C3-0F08-B774369D05FE}"/>
              </a:ext>
            </a:extLst>
          </p:cNvPr>
          <p:cNvSpPr txBox="1"/>
          <p:nvPr/>
        </p:nvSpPr>
        <p:spPr>
          <a:xfrm>
            <a:off x="7309624" y="1619952"/>
            <a:ext cx="4765477" cy="4847481"/>
          </a:xfrm>
          <a:prstGeom prst="rect">
            <a:avLst/>
          </a:prstGeom>
          <a:noFill/>
          <a:ln w="19050">
            <a:solidFill>
              <a:schemeClr val="bg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13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ru-RU" sz="13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пособии изложены основные положения научной прикладной теории психологического программирования, разработанной советским физиологом Геннадием Андреевичем Шичко. На примере проблемы алкоголизации населения рассмотрены концепция психологической и питейной (проалкогольной) запрограммированности, теория алкоголизмии и теория дезалкоголизмии, словарь новой терминологии. Дана классификация людей в зависимости от их отношения к алкогольным изделиям. Описаны принципы и методы дезалкоголизмии, метод гортоновической дезалкоголизмии («метод Шичко»), алкогольные абсурдизмы. </a:t>
            </a:r>
          </a:p>
          <a:p>
            <a:pPr>
              <a:spcBef>
                <a:spcPts val="600"/>
              </a:spcBef>
            </a:pPr>
            <a:r>
              <a:rPr lang="ru-RU" sz="13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RU" sz="13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научно-просветительской стороны рассмотрено развитие учения о второй сигнальной системе посредством разработки новой науки гортоновики, занимающейся вопросами благотворного воздействия целенаправленной речью на сознание человека. </a:t>
            </a:r>
          </a:p>
          <a:p>
            <a:pPr>
              <a:spcBef>
                <a:spcPts val="600"/>
              </a:spcBef>
            </a:pPr>
            <a:r>
              <a:rPr lang="ru-RU" sz="13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sz="13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особие предназначено для педагогов, психологов, социологов, студентов, преподавателей Вузов, специалистов по молодёжной и социальной работе, представителей организаций по профилактике аддикций и формированию трезвости. </a:t>
            </a:r>
            <a:endParaRPr lang="ru-RU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09571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Подзаголовок 2">
            <a:extLst>
              <a:ext uri="{FF2B5EF4-FFF2-40B4-BE49-F238E27FC236}">
                <a16:creationId xmlns:a16="http://schemas.microsoft.com/office/drawing/2014/main" id="{A4FF563E-40D4-4AA6-F593-D719C00272E9}"/>
              </a:ext>
            </a:extLst>
          </p:cNvPr>
          <p:cNvSpPr txBox="1">
            <a:spLocks/>
          </p:cNvSpPr>
          <p:nvPr/>
        </p:nvSpPr>
        <p:spPr>
          <a:xfrm>
            <a:off x="383301" y="480593"/>
            <a:ext cx="8110068" cy="6218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>
                <a:tab pos="1209675" algn="l"/>
              </a:tabLst>
              <a:defRPr/>
            </a:pPr>
            <a:r>
              <a:rPr lang="ru-RU" sz="26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Где размещаются материалы Шичко</a:t>
            </a:r>
            <a:endParaRPr kumimoji="0" lang="ru-RU" sz="2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C7E1B31-D26A-3B63-DAE7-570351ABCF7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6" t="19776" r="6322" b="21460"/>
          <a:stretch/>
        </p:blipFill>
        <p:spPr>
          <a:xfrm>
            <a:off x="8842147" y="30482"/>
            <a:ext cx="3273652" cy="1072005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2EBDE-48CE-462A-B06B-1BC09D442C1C}" type="slidenum">
              <a:rPr lang="ru-RU" smtClean="0"/>
              <a:t>24</a:t>
            </a:fld>
            <a:endParaRPr lang="ru-RU"/>
          </a:p>
        </p:txBody>
      </p:sp>
      <p:pic>
        <p:nvPicPr>
          <p:cNvPr id="11" name="Picture 7" descr="http://xn--80aawbjbdwik1at.xn--80asehdb/templates/mtheme/images/logo.png">
            <a:extLst>
              <a:ext uri="{FF2B5EF4-FFF2-40B4-BE49-F238E27FC236}">
                <a16:creationId xmlns:a16="http://schemas.microsoft.com/office/drawing/2014/main" id="{3DE92F3E-0F7E-4596-80D1-1FB8B7798C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100" y="2641957"/>
            <a:ext cx="5527136" cy="368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Подзаголовок 1">
            <a:extLst>
              <a:ext uri="{FF2B5EF4-FFF2-40B4-BE49-F238E27FC236}">
                <a16:creationId xmlns:a16="http://schemas.microsoft.com/office/drawing/2014/main" id="{41465F2C-2216-4E61-B280-F184BED391D5}"/>
              </a:ext>
            </a:extLst>
          </p:cNvPr>
          <p:cNvSpPr txBox="1">
            <a:spLocks/>
          </p:cNvSpPr>
          <p:nvPr/>
        </p:nvSpPr>
        <p:spPr>
          <a:xfrm>
            <a:off x="1070691" y="3743561"/>
            <a:ext cx="6067664" cy="5040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endParaRPr lang="ru-RU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965" y="3273188"/>
            <a:ext cx="651272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</a:t>
            </a:r>
            <a:r>
              <a:rPr lang="ru-RU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профилактика.онлайн</a:t>
            </a:r>
            <a:endParaRPr lang="ru-RU" sz="2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38886" y="1543700"/>
            <a:ext cx="664356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Единая электронная библиотека </a:t>
            </a:r>
            <a:r>
              <a:rPr lang="ru-RU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профилактических материалов</a:t>
            </a:r>
          </a:p>
        </p:txBody>
      </p: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6E2FD223-61FF-F32F-D0C5-BBB301B5DFB4}"/>
              </a:ext>
            </a:extLst>
          </p:cNvPr>
          <p:cNvCxnSpPr>
            <a:cxnSpLocks/>
          </p:cNvCxnSpPr>
          <p:nvPr/>
        </p:nvCxnSpPr>
        <p:spPr>
          <a:xfrm flipH="1">
            <a:off x="6581690" y="1543700"/>
            <a:ext cx="4893" cy="5123895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94" name="Picture 2" descr="http://qrcoder.ru/code/?https%3A%2F%2Fxn--80aawbjbdwik1at.xn--80asehdb%2F&amp;10&amp;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0432" y="3713120"/>
            <a:ext cx="3008354" cy="3008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Прямоугольник 19"/>
          <p:cNvSpPr/>
          <p:nvPr/>
        </p:nvSpPr>
        <p:spPr>
          <a:xfrm>
            <a:off x="6679861" y="1543700"/>
            <a:ext cx="541282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Видеолекторий</a:t>
            </a:r>
            <a:endParaRPr lang="ru-RU" sz="28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ru-RU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«По следам теории психологического программирования Шичко»</a:t>
            </a:r>
          </a:p>
        </p:txBody>
      </p:sp>
      <p:sp>
        <p:nvSpPr>
          <p:cNvPr id="24" name="Google Shape;12427;p79"/>
          <p:cNvSpPr/>
          <p:nvPr/>
        </p:nvSpPr>
        <p:spPr>
          <a:xfrm>
            <a:off x="366719" y="4138375"/>
            <a:ext cx="568665" cy="562552"/>
          </a:xfrm>
          <a:custGeom>
            <a:avLst/>
            <a:gdLst/>
            <a:ahLst/>
            <a:cxnLst/>
            <a:rect l="l" t="t" r="r" b="b"/>
            <a:pathLst>
              <a:path w="11816" h="11689" extrusionOk="0">
                <a:moveTo>
                  <a:pt x="7026" y="757"/>
                </a:moveTo>
                <a:lnTo>
                  <a:pt x="7026" y="2710"/>
                </a:lnTo>
                <a:lnTo>
                  <a:pt x="5829" y="2710"/>
                </a:lnTo>
                <a:cubicBezTo>
                  <a:pt x="5924" y="2332"/>
                  <a:pt x="6081" y="1954"/>
                  <a:pt x="6176" y="1702"/>
                </a:cubicBezTo>
                <a:cubicBezTo>
                  <a:pt x="6428" y="1229"/>
                  <a:pt x="6711" y="914"/>
                  <a:pt x="7026" y="757"/>
                </a:cubicBezTo>
                <a:close/>
                <a:moveTo>
                  <a:pt x="7688" y="757"/>
                </a:moveTo>
                <a:cubicBezTo>
                  <a:pt x="8003" y="914"/>
                  <a:pt x="8287" y="1229"/>
                  <a:pt x="8507" y="1702"/>
                </a:cubicBezTo>
                <a:cubicBezTo>
                  <a:pt x="8665" y="2017"/>
                  <a:pt x="8791" y="2364"/>
                  <a:pt x="8854" y="2710"/>
                </a:cubicBezTo>
                <a:lnTo>
                  <a:pt x="7688" y="2710"/>
                </a:lnTo>
                <a:lnTo>
                  <a:pt x="7688" y="757"/>
                </a:lnTo>
                <a:close/>
                <a:moveTo>
                  <a:pt x="8917" y="977"/>
                </a:moveTo>
                <a:cubicBezTo>
                  <a:pt x="9704" y="1387"/>
                  <a:pt x="10334" y="1954"/>
                  <a:pt x="10712" y="2710"/>
                </a:cubicBezTo>
                <a:lnTo>
                  <a:pt x="9578" y="2710"/>
                </a:lnTo>
                <a:cubicBezTo>
                  <a:pt x="9452" y="2206"/>
                  <a:pt x="9295" y="1765"/>
                  <a:pt x="9106" y="1387"/>
                </a:cubicBezTo>
                <a:cubicBezTo>
                  <a:pt x="9011" y="1261"/>
                  <a:pt x="8948" y="1103"/>
                  <a:pt x="8917" y="977"/>
                </a:cubicBezTo>
                <a:close/>
                <a:moveTo>
                  <a:pt x="5798" y="1009"/>
                </a:moveTo>
                <a:lnTo>
                  <a:pt x="5798" y="1009"/>
                </a:lnTo>
                <a:cubicBezTo>
                  <a:pt x="5703" y="1135"/>
                  <a:pt x="5640" y="1261"/>
                  <a:pt x="5609" y="1418"/>
                </a:cubicBezTo>
                <a:cubicBezTo>
                  <a:pt x="5388" y="1796"/>
                  <a:pt x="5231" y="2269"/>
                  <a:pt x="5136" y="2742"/>
                </a:cubicBezTo>
                <a:lnTo>
                  <a:pt x="3970" y="2742"/>
                </a:lnTo>
                <a:cubicBezTo>
                  <a:pt x="4380" y="1954"/>
                  <a:pt x="5042" y="1387"/>
                  <a:pt x="5798" y="1009"/>
                </a:cubicBezTo>
                <a:close/>
                <a:moveTo>
                  <a:pt x="5010" y="3435"/>
                </a:moveTo>
                <a:cubicBezTo>
                  <a:pt x="4978" y="3750"/>
                  <a:pt x="4915" y="4096"/>
                  <a:pt x="4915" y="4443"/>
                </a:cubicBezTo>
                <a:cubicBezTo>
                  <a:pt x="4978" y="4789"/>
                  <a:pt x="4978" y="5167"/>
                  <a:pt x="5010" y="5482"/>
                </a:cubicBezTo>
                <a:lnTo>
                  <a:pt x="3718" y="5482"/>
                </a:lnTo>
                <a:cubicBezTo>
                  <a:pt x="3624" y="5167"/>
                  <a:pt x="3561" y="4789"/>
                  <a:pt x="3561" y="4443"/>
                </a:cubicBezTo>
                <a:cubicBezTo>
                  <a:pt x="3561" y="4096"/>
                  <a:pt x="3592" y="3750"/>
                  <a:pt x="3718" y="3435"/>
                </a:cubicBezTo>
                <a:close/>
                <a:moveTo>
                  <a:pt x="7026" y="3435"/>
                </a:moveTo>
                <a:lnTo>
                  <a:pt x="7026" y="5482"/>
                </a:lnTo>
                <a:lnTo>
                  <a:pt x="5703" y="5482"/>
                </a:lnTo>
                <a:cubicBezTo>
                  <a:pt x="5672" y="5136"/>
                  <a:pt x="5640" y="4789"/>
                  <a:pt x="5640" y="4443"/>
                </a:cubicBezTo>
                <a:cubicBezTo>
                  <a:pt x="5640" y="4096"/>
                  <a:pt x="5672" y="3718"/>
                  <a:pt x="5703" y="3435"/>
                </a:cubicBezTo>
                <a:close/>
                <a:moveTo>
                  <a:pt x="8980" y="3435"/>
                </a:moveTo>
                <a:cubicBezTo>
                  <a:pt x="9011" y="3750"/>
                  <a:pt x="9074" y="4096"/>
                  <a:pt x="9074" y="4443"/>
                </a:cubicBezTo>
                <a:cubicBezTo>
                  <a:pt x="9074" y="4789"/>
                  <a:pt x="9011" y="5167"/>
                  <a:pt x="8980" y="5482"/>
                </a:cubicBezTo>
                <a:lnTo>
                  <a:pt x="7688" y="5482"/>
                </a:lnTo>
                <a:lnTo>
                  <a:pt x="7688" y="3435"/>
                </a:lnTo>
                <a:close/>
                <a:moveTo>
                  <a:pt x="10996" y="3435"/>
                </a:moveTo>
                <a:cubicBezTo>
                  <a:pt x="11059" y="3750"/>
                  <a:pt x="11153" y="4096"/>
                  <a:pt x="11153" y="4443"/>
                </a:cubicBezTo>
                <a:cubicBezTo>
                  <a:pt x="11153" y="4789"/>
                  <a:pt x="11122" y="5167"/>
                  <a:pt x="10996" y="5482"/>
                </a:cubicBezTo>
                <a:lnTo>
                  <a:pt x="9704" y="5482"/>
                </a:lnTo>
                <a:cubicBezTo>
                  <a:pt x="9736" y="5136"/>
                  <a:pt x="9767" y="4789"/>
                  <a:pt x="9767" y="4443"/>
                </a:cubicBezTo>
                <a:cubicBezTo>
                  <a:pt x="9736" y="4096"/>
                  <a:pt x="9736" y="3750"/>
                  <a:pt x="9704" y="3435"/>
                </a:cubicBezTo>
                <a:close/>
                <a:moveTo>
                  <a:pt x="5136" y="6144"/>
                </a:moveTo>
                <a:cubicBezTo>
                  <a:pt x="5231" y="6648"/>
                  <a:pt x="5388" y="7089"/>
                  <a:pt x="5609" y="7467"/>
                </a:cubicBezTo>
                <a:cubicBezTo>
                  <a:pt x="5672" y="7593"/>
                  <a:pt x="5766" y="7751"/>
                  <a:pt x="5798" y="7877"/>
                </a:cubicBezTo>
                <a:cubicBezTo>
                  <a:pt x="5042" y="7530"/>
                  <a:pt x="4380" y="6932"/>
                  <a:pt x="3970" y="6144"/>
                </a:cubicBezTo>
                <a:close/>
                <a:moveTo>
                  <a:pt x="10712" y="6144"/>
                </a:moveTo>
                <a:cubicBezTo>
                  <a:pt x="10334" y="6932"/>
                  <a:pt x="9704" y="7530"/>
                  <a:pt x="8917" y="7877"/>
                </a:cubicBezTo>
                <a:cubicBezTo>
                  <a:pt x="8980" y="7751"/>
                  <a:pt x="9074" y="7625"/>
                  <a:pt x="9106" y="7467"/>
                </a:cubicBezTo>
                <a:cubicBezTo>
                  <a:pt x="9295" y="7089"/>
                  <a:pt x="9452" y="6617"/>
                  <a:pt x="9578" y="6144"/>
                </a:cubicBezTo>
                <a:close/>
                <a:moveTo>
                  <a:pt x="7026" y="6144"/>
                </a:moveTo>
                <a:lnTo>
                  <a:pt x="7026" y="8097"/>
                </a:lnTo>
                <a:cubicBezTo>
                  <a:pt x="6743" y="7940"/>
                  <a:pt x="6428" y="7625"/>
                  <a:pt x="6239" y="7152"/>
                </a:cubicBezTo>
                <a:cubicBezTo>
                  <a:pt x="6081" y="6837"/>
                  <a:pt x="5955" y="6491"/>
                  <a:pt x="5861" y="6144"/>
                </a:cubicBezTo>
                <a:close/>
                <a:moveTo>
                  <a:pt x="8854" y="6144"/>
                </a:moveTo>
                <a:cubicBezTo>
                  <a:pt x="8791" y="6522"/>
                  <a:pt x="8633" y="6900"/>
                  <a:pt x="8507" y="7152"/>
                </a:cubicBezTo>
                <a:cubicBezTo>
                  <a:pt x="8287" y="7688"/>
                  <a:pt x="8003" y="8003"/>
                  <a:pt x="7688" y="8097"/>
                </a:cubicBezTo>
                <a:lnTo>
                  <a:pt x="7688" y="6144"/>
                </a:lnTo>
                <a:close/>
                <a:moveTo>
                  <a:pt x="2726" y="8759"/>
                </a:moveTo>
                <a:cubicBezTo>
                  <a:pt x="2813" y="8759"/>
                  <a:pt x="2899" y="8790"/>
                  <a:pt x="2962" y="8853"/>
                </a:cubicBezTo>
                <a:cubicBezTo>
                  <a:pt x="3088" y="8980"/>
                  <a:pt x="3088" y="9169"/>
                  <a:pt x="2962" y="9326"/>
                </a:cubicBezTo>
                <a:lnTo>
                  <a:pt x="1387" y="10901"/>
                </a:lnTo>
                <a:cubicBezTo>
                  <a:pt x="1324" y="10964"/>
                  <a:pt x="1237" y="10996"/>
                  <a:pt x="1151" y="10996"/>
                </a:cubicBezTo>
                <a:cubicBezTo>
                  <a:pt x="1064" y="10996"/>
                  <a:pt x="977" y="10964"/>
                  <a:pt x="914" y="10901"/>
                </a:cubicBezTo>
                <a:cubicBezTo>
                  <a:pt x="788" y="10775"/>
                  <a:pt x="788" y="10555"/>
                  <a:pt x="914" y="10429"/>
                </a:cubicBezTo>
                <a:lnTo>
                  <a:pt x="2490" y="8853"/>
                </a:lnTo>
                <a:cubicBezTo>
                  <a:pt x="2553" y="8790"/>
                  <a:pt x="2639" y="8759"/>
                  <a:pt x="2726" y="8759"/>
                </a:cubicBezTo>
                <a:close/>
                <a:moveTo>
                  <a:pt x="7373" y="1"/>
                </a:moveTo>
                <a:cubicBezTo>
                  <a:pt x="4915" y="1"/>
                  <a:pt x="2931" y="1985"/>
                  <a:pt x="2931" y="4443"/>
                </a:cubicBezTo>
                <a:cubicBezTo>
                  <a:pt x="2931" y="5514"/>
                  <a:pt x="3309" y="6522"/>
                  <a:pt x="4002" y="7310"/>
                </a:cubicBezTo>
                <a:lnTo>
                  <a:pt x="3151" y="8160"/>
                </a:lnTo>
                <a:cubicBezTo>
                  <a:pt x="3011" y="8079"/>
                  <a:pt x="2858" y="8040"/>
                  <a:pt x="2705" y="8040"/>
                </a:cubicBezTo>
                <a:cubicBezTo>
                  <a:pt x="2445" y="8040"/>
                  <a:pt x="2184" y="8151"/>
                  <a:pt x="1986" y="8349"/>
                </a:cubicBezTo>
                <a:lnTo>
                  <a:pt x="410" y="9925"/>
                </a:lnTo>
                <a:cubicBezTo>
                  <a:pt x="1" y="10303"/>
                  <a:pt x="1" y="10996"/>
                  <a:pt x="410" y="11374"/>
                </a:cubicBezTo>
                <a:cubicBezTo>
                  <a:pt x="599" y="11563"/>
                  <a:pt x="883" y="11689"/>
                  <a:pt x="1103" y="11689"/>
                </a:cubicBezTo>
                <a:cubicBezTo>
                  <a:pt x="1387" y="11689"/>
                  <a:pt x="1607" y="11563"/>
                  <a:pt x="1828" y="11374"/>
                </a:cubicBezTo>
                <a:lnTo>
                  <a:pt x="3403" y="9799"/>
                </a:lnTo>
                <a:cubicBezTo>
                  <a:pt x="3718" y="9484"/>
                  <a:pt x="3781" y="9011"/>
                  <a:pt x="3592" y="8633"/>
                </a:cubicBezTo>
                <a:lnTo>
                  <a:pt x="4411" y="7782"/>
                </a:lnTo>
                <a:cubicBezTo>
                  <a:pt x="5199" y="8444"/>
                  <a:pt x="6207" y="8853"/>
                  <a:pt x="7278" y="8853"/>
                </a:cubicBezTo>
                <a:cubicBezTo>
                  <a:pt x="7298" y="8854"/>
                  <a:pt x="7318" y="8854"/>
                  <a:pt x="7338" y="8854"/>
                </a:cubicBezTo>
                <a:cubicBezTo>
                  <a:pt x="9830" y="8854"/>
                  <a:pt x="11815" y="6881"/>
                  <a:pt x="11815" y="4443"/>
                </a:cubicBezTo>
                <a:cubicBezTo>
                  <a:pt x="11815" y="2017"/>
                  <a:pt x="9799" y="1"/>
                  <a:pt x="7373" y="1"/>
                </a:cubicBezTo>
                <a:close/>
              </a:path>
            </a:pathLst>
          </a:custGeom>
          <a:solidFill>
            <a:srgbClr val="C00000"/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 latinLnBrk="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8196" name="Picture 4" descr="https://k3-cottage.ru/wp-content/uploads/2022/11/Youtube-S-mbolo.png"/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0535" y="4013651"/>
            <a:ext cx="1279271" cy="719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://qrcoder.ru/code/?https%3A%2F%2Fwww.youtube.com%2Fwatch%3Fv%3DRIQn7b56TSo%26list%3DPLm8s5VKjgL_rH9K_nmL-zwEsC1SXI2M-O&amp;10&amp;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4594" y="3704981"/>
            <a:ext cx="3016494" cy="3016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06051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Подзаголовок 2">
            <a:extLst>
              <a:ext uri="{FF2B5EF4-FFF2-40B4-BE49-F238E27FC236}">
                <a16:creationId xmlns:a16="http://schemas.microsoft.com/office/drawing/2014/main" id="{A4FF563E-40D4-4AA6-F593-D719C00272E9}"/>
              </a:ext>
            </a:extLst>
          </p:cNvPr>
          <p:cNvSpPr txBox="1">
            <a:spLocks/>
          </p:cNvSpPr>
          <p:nvPr/>
        </p:nvSpPr>
        <p:spPr>
          <a:xfrm>
            <a:off x="400460" y="348708"/>
            <a:ext cx="8110068" cy="6218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7000"/>
              </a:lnSpc>
              <a:spcBef>
                <a:spcPts val="1200"/>
              </a:spcBef>
              <a:spcAft>
                <a:spcPts val="1200"/>
              </a:spcAft>
              <a:tabLst>
                <a:tab pos="1209675" algn="l"/>
              </a:tabLst>
            </a:pPr>
            <a:r>
              <a:rPr lang="ru-RU" sz="26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Военная служба Г.А. Шичко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C7E1B31-D26A-3B63-DAE7-570351ABCF7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6" t="19776" r="6322" b="21460"/>
          <a:stretch/>
        </p:blipFill>
        <p:spPr>
          <a:xfrm>
            <a:off x="8842147" y="30482"/>
            <a:ext cx="3273652" cy="107200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266" y="1102487"/>
            <a:ext cx="3042824" cy="428719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109" b="60780"/>
          <a:stretch/>
        </p:blipFill>
        <p:spPr>
          <a:xfrm>
            <a:off x="8178908" y="1102487"/>
            <a:ext cx="3697173" cy="489191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294" b="62702"/>
          <a:stretch/>
        </p:blipFill>
        <p:spPr>
          <a:xfrm>
            <a:off x="4121700" y="1102487"/>
            <a:ext cx="3708430" cy="489867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466" y="4747846"/>
            <a:ext cx="3057624" cy="2048608"/>
          </a:xfrm>
          <a:prstGeom prst="rect">
            <a:avLst/>
          </a:prstGeom>
        </p:spPr>
      </p:pic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2EBDE-48CE-462A-B06B-1BC09D442C1C}" type="slidenum">
              <a:rPr lang="ru-RU" smtClean="0"/>
              <a:t>3</a:t>
            </a:fld>
            <a:endParaRPr lang="ru-RU"/>
          </a:p>
        </p:txBody>
      </p:sp>
      <p:sp>
        <p:nvSpPr>
          <p:cNvPr id="2" name="Подзаголовок 2">
            <a:extLst>
              <a:ext uri="{FF2B5EF4-FFF2-40B4-BE49-F238E27FC236}">
                <a16:creationId xmlns:a16="http://schemas.microsoft.com/office/drawing/2014/main" id="{3CAFDE50-3BD3-435A-AB61-7DC6A5F21A98}"/>
              </a:ext>
            </a:extLst>
          </p:cNvPr>
          <p:cNvSpPr txBox="1">
            <a:spLocks/>
          </p:cNvSpPr>
          <p:nvPr/>
        </p:nvSpPr>
        <p:spPr>
          <a:xfrm>
            <a:off x="554266" y="6294132"/>
            <a:ext cx="3057624" cy="5023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7000"/>
              </a:lnSpc>
              <a:spcBef>
                <a:spcPts val="0"/>
              </a:spcBef>
              <a:tabLst>
                <a:tab pos="1209675" algn="l"/>
              </a:tabLst>
            </a:pPr>
            <a:r>
              <a:rPr lang="ru-RU" sz="22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Канонерка Усыскин</a:t>
            </a:r>
            <a:endParaRPr lang="ru-RU" sz="2600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170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Подзаголовок 2">
            <a:extLst>
              <a:ext uri="{FF2B5EF4-FFF2-40B4-BE49-F238E27FC236}">
                <a16:creationId xmlns:a16="http://schemas.microsoft.com/office/drawing/2014/main" id="{A4FF563E-40D4-4AA6-F593-D719C00272E9}"/>
              </a:ext>
            </a:extLst>
          </p:cNvPr>
          <p:cNvSpPr txBox="1">
            <a:spLocks/>
          </p:cNvSpPr>
          <p:nvPr/>
        </p:nvSpPr>
        <p:spPr>
          <a:xfrm>
            <a:off x="383301" y="480593"/>
            <a:ext cx="8110068" cy="6218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>
                <a:tab pos="1209675" algn="l"/>
              </a:tabLst>
              <a:defRPr/>
            </a:pPr>
            <a:r>
              <a:rPr lang="ru-RU" sz="26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Преподавательская служба</a:t>
            </a:r>
            <a:r>
              <a:rPr kumimoji="0" lang="ru-RU" sz="2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Г.А. Шичко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C7E1B31-D26A-3B63-DAE7-570351ABCF7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6" t="19776" r="6322" b="21460"/>
          <a:stretch/>
        </p:blipFill>
        <p:spPr>
          <a:xfrm>
            <a:off x="8842147" y="30482"/>
            <a:ext cx="3273652" cy="107200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378" b="60073"/>
          <a:stretch/>
        </p:blipFill>
        <p:spPr>
          <a:xfrm>
            <a:off x="4207402" y="1102486"/>
            <a:ext cx="3745943" cy="5342275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6445" y="1102486"/>
            <a:ext cx="3849886" cy="538054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301" y="1102487"/>
            <a:ext cx="3725196" cy="5342274"/>
          </a:xfrm>
          <a:prstGeom prst="rect">
            <a:avLst/>
          </a:prstGeom>
        </p:spPr>
      </p:pic>
      <p:sp>
        <p:nvSpPr>
          <p:cNvPr id="18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2EBDE-48CE-462A-B06B-1BC09D442C1C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2017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88" t="-513" r="61234" b="60513"/>
          <a:stretch/>
        </p:blipFill>
        <p:spPr>
          <a:xfrm>
            <a:off x="7992052" y="1026531"/>
            <a:ext cx="4123747" cy="5609265"/>
          </a:xfrm>
          <a:prstGeom prst="rect">
            <a:avLst/>
          </a:prstGeom>
        </p:spPr>
      </p:pic>
      <p:sp>
        <p:nvSpPr>
          <p:cNvPr id="33" name="Подзаголовок 2">
            <a:extLst>
              <a:ext uri="{FF2B5EF4-FFF2-40B4-BE49-F238E27FC236}">
                <a16:creationId xmlns:a16="http://schemas.microsoft.com/office/drawing/2014/main" id="{A4FF563E-40D4-4AA6-F593-D719C00272E9}"/>
              </a:ext>
            </a:extLst>
          </p:cNvPr>
          <p:cNvSpPr txBox="1">
            <a:spLocks/>
          </p:cNvSpPr>
          <p:nvPr/>
        </p:nvSpPr>
        <p:spPr>
          <a:xfrm>
            <a:off x="220878" y="112679"/>
            <a:ext cx="8914330" cy="6218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buClrTx/>
              <a:buSzTx/>
              <a:buFont typeface="Arial" panose="020B0604020202020204" pitchFamily="34" charset="0"/>
              <a:buNone/>
              <a:tabLst>
                <a:tab pos="1209675" algn="l"/>
              </a:tabLst>
              <a:defRPr/>
            </a:pPr>
            <a:r>
              <a:rPr lang="ru-RU" sz="26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Научная служба</a:t>
            </a:r>
            <a:r>
              <a:rPr kumimoji="0" lang="ru-RU" sz="2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Г.А. Шичко – 32 года </a:t>
            </a:r>
          </a:p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buClrTx/>
              <a:buSzTx/>
              <a:buFont typeface="Arial" panose="020B0604020202020204" pitchFamily="34" charset="0"/>
              <a:buNone/>
              <a:tabLst>
                <a:tab pos="1209675" algn="l"/>
              </a:tabLst>
              <a:defRPr/>
            </a:pPr>
            <a:r>
              <a:rPr kumimoji="0" lang="ru-RU" sz="240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 Институте экспериментальной медицины АМН СССР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C7E1B31-D26A-3B63-DAE7-570351ABCF7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6" t="19776" r="6322" b="21460"/>
          <a:stretch/>
        </p:blipFill>
        <p:spPr>
          <a:xfrm>
            <a:off x="8842147" y="30482"/>
            <a:ext cx="3273652" cy="1072005"/>
          </a:xfrm>
          <a:prstGeom prst="rect">
            <a:avLst/>
          </a:prstGeom>
        </p:spPr>
      </p:pic>
      <p:pic>
        <p:nvPicPr>
          <p:cNvPr id="1026" name="Picture 2" descr="https://xn--c1acndtdamdoc1ib.xn--p1ai/upload/iblock/56e/202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14" y="1102487"/>
            <a:ext cx="4140350" cy="295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luna-info.ru/wp-content/uploads/2017/07/photo_44-45523-620x41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12" y="3869141"/>
            <a:ext cx="4140351" cy="2758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2EBDE-48CE-462A-B06B-1BC09D442C1C}" type="slidenum">
              <a:rPr lang="ru-RU" smtClean="0"/>
              <a:t>5</a:t>
            </a:fld>
            <a:endParaRPr lang="ru-RU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237" b="60266"/>
          <a:stretch/>
        </p:blipFill>
        <p:spPr>
          <a:xfrm>
            <a:off x="4218863" y="1093841"/>
            <a:ext cx="4114964" cy="5533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529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Подзаголовок 2">
            <a:extLst>
              <a:ext uri="{FF2B5EF4-FFF2-40B4-BE49-F238E27FC236}">
                <a16:creationId xmlns:a16="http://schemas.microsoft.com/office/drawing/2014/main" id="{A4FF563E-40D4-4AA6-F593-D719C00272E9}"/>
              </a:ext>
            </a:extLst>
          </p:cNvPr>
          <p:cNvSpPr txBox="1">
            <a:spLocks/>
          </p:cNvSpPr>
          <p:nvPr/>
        </p:nvSpPr>
        <p:spPr>
          <a:xfrm>
            <a:off x="220878" y="112679"/>
            <a:ext cx="8914330" cy="6218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buClrTx/>
              <a:buSzTx/>
              <a:buFont typeface="Arial" panose="020B0604020202020204" pitchFamily="34" charset="0"/>
              <a:buNone/>
              <a:tabLst>
                <a:tab pos="1209675" algn="l"/>
              </a:tabLst>
              <a:defRPr/>
            </a:pPr>
            <a:r>
              <a:rPr lang="ru-RU" sz="26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Научная служба</a:t>
            </a:r>
            <a:r>
              <a:rPr kumimoji="0" lang="ru-RU" sz="2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Г.А. Шичко – 32 года </a:t>
            </a:r>
          </a:p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buClrTx/>
              <a:buSzTx/>
              <a:buFont typeface="Arial" panose="020B0604020202020204" pitchFamily="34" charset="0"/>
              <a:buNone/>
              <a:tabLst>
                <a:tab pos="1209675" algn="l"/>
              </a:tabLst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 Институте экспериментальной медицины АМН СССР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C7E1B31-D26A-3B63-DAE7-570351ABCF7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6" t="19776" r="6322" b="21460"/>
          <a:stretch/>
        </p:blipFill>
        <p:spPr>
          <a:xfrm>
            <a:off x="8842147" y="30482"/>
            <a:ext cx="3273652" cy="1072005"/>
          </a:xfrm>
          <a:prstGeom prst="rect">
            <a:avLst/>
          </a:prstGeom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2EBDE-48CE-462A-B06B-1BC09D442C1C}" type="slidenum">
              <a:rPr lang="ru-RU" smtClean="0"/>
              <a:t>6</a:t>
            </a:fld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30" t="859" r="43965" b="70642"/>
          <a:stretch/>
        </p:blipFill>
        <p:spPr>
          <a:xfrm>
            <a:off x="7711181" y="1145195"/>
            <a:ext cx="3736731" cy="519027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2" t="8659" r="12818" b="11635"/>
          <a:stretch/>
        </p:blipFill>
        <p:spPr>
          <a:xfrm rot="5400000">
            <a:off x="9731989" y="4337665"/>
            <a:ext cx="2891834" cy="187578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579" y="1145195"/>
            <a:ext cx="3709284" cy="522567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CC38884-8A7A-D37B-0058-8AD373989C2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8"/>
          <a:stretch/>
        </p:blipFill>
        <p:spPr>
          <a:xfrm>
            <a:off x="4186863" y="1145195"/>
            <a:ext cx="3600516" cy="5190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319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2EBDE-48CE-462A-B06B-1BC09D442C1C}" type="slidenum">
              <a:rPr lang="ru-RU" smtClean="0"/>
              <a:t>7</a:t>
            </a:fld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C7E1B31-D26A-3B63-DAE7-570351ABCF7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6" t="19776" r="6322" b="21460"/>
          <a:stretch/>
        </p:blipFill>
        <p:spPr>
          <a:xfrm>
            <a:off x="8842147" y="30482"/>
            <a:ext cx="3273652" cy="1072005"/>
          </a:xfrm>
          <a:prstGeom prst="rect">
            <a:avLst/>
          </a:prstGeom>
        </p:spPr>
      </p:pic>
      <p:sp>
        <p:nvSpPr>
          <p:cNvPr id="5" name="Подзаголовок 2">
            <a:extLst>
              <a:ext uri="{FF2B5EF4-FFF2-40B4-BE49-F238E27FC236}">
                <a16:creationId xmlns:a16="http://schemas.microsoft.com/office/drawing/2014/main" id="{A4FF563E-40D4-4AA6-F593-D719C00272E9}"/>
              </a:ext>
            </a:extLst>
          </p:cNvPr>
          <p:cNvSpPr txBox="1">
            <a:spLocks/>
          </p:cNvSpPr>
          <p:nvPr/>
        </p:nvSpPr>
        <p:spPr>
          <a:xfrm>
            <a:off x="386864" y="317009"/>
            <a:ext cx="8110068" cy="6218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>
                <a:tab pos="1209675" algn="l"/>
              </a:tabLst>
              <a:defRPr/>
            </a:pPr>
            <a:r>
              <a:rPr lang="ru-RU" sz="26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Что разработано Шичко</a:t>
            </a:r>
            <a:endParaRPr kumimoji="0" lang="ru-RU" sz="2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CB52605D-AEE9-1307-DA9E-692F2491ADEA}"/>
              </a:ext>
            </a:extLst>
          </p:cNvPr>
          <p:cNvSpPr/>
          <p:nvPr/>
        </p:nvSpPr>
        <p:spPr>
          <a:xfrm>
            <a:off x="386864" y="2031022"/>
            <a:ext cx="11350868" cy="261131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Г.А. Шичко разработана</a:t>
            </a:r>
          </a:p>
          <a:p>
            <a:pPr algn="ctr"/>
            <a:endParaRPr lang="ru-RU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ТЕОРИЯ ПСИХОЛОГИЧЕСКОГО ПРОГРАММИРОВАНИЯ</a:t>
            </a:r>
          </a:p>
          <a:p>
            <a:pPr algn="ctr"/>
            <a:endParaRPr lang="ru-RU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прикладная научная теория</a:t>
            </a:r>
          </a:p>
        </p:txBody>
      </p:sp>
    </p:spTree>
    <p:extLst>
      <p:ext uri="{BB962C8B-B14F-4D97-AF65-F5344CB8AC3E}">
        <p14:creationId xmlns:p14="http://schemas.microsoft.com/office/powerpoint/2010/main" val="28332333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4FF563E-40D4-4AA6-F593-D719C00272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7185" y="1440544"/>
            <a:ext cx="10726615" cy="5098368"/>
          </a:xfrm>
        </p:spPr>
        <p:txBody>
          <a:bodyPr>
            <a:normAutofit/>
          </a:bodyPr>
          <a:lstStyle/>
          <a:p>
            <a:pPr algn="just">
              <a:lnSpc>
                <a:spcPct val="107000"/>
              </a:lnSpc>
              <a:spcAft>
                <a:spcPts val="600"/>
              </a:spcAft>
              <a:tabLst>
                <a:tab pos="1209675" algn="l"/>
              </a:tabLst>
            </a:pPr>
            <a:r>
              <a:rPr lang="ru-RU" sz="2800" b="1" kern="100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</a:t>
            </a:r>
            <a:r>
              <a:rPr lang="ru-RU" sz="2800" b="1" kern="1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аучная теория </a:t>
            </a:r>
            <a:r>
              <a:rPr lang="ru-RU" sz="2800" b="1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</a:t>
            </a:r>
            <a:r>
              <a:rPr lang="ru-RU" sz="2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kern="1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система универсальных высказываний, поддающихся доказательству и позволяющих:</a:t>
            </a:r>
          </a:p>
          <a:p>
            <a:pPr marL="342900" lvl="0" indent="-342900" algn="just">
              <a:lnSpc>
                <a:spcPct val="107000"/>
              </a:lnSpc>
              <a:spcAft>
                <a:spcPts val="600"/>
              </a:spcAft>
              <a:buFont typeface="Wingdings" panose="05000000000000000000" pitchFamily="2" charset="2"/>
              <a:buChar char=""/>
              <a:tabLst>
                <a:tab pos="1209675" algn="l"/>
              </a:tabLst>
            </a:pPr>
            <a:r>
              <a:rPr lang="ru-RU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объяснять сущность, устройство и механизм работы исследуемой системы; </a:t>
            </a:r>
          </a:p>
          <a:p>
            <a:pPr marL="342900" lvl="0" indent="-342900" algn="just">
              <a:lnSpc>
                <a:spcPct val="107000"/>
              </a:lnSpc>
              <a:spcAft>
                <a:spcPts val="600"/>
              </a:spcAft>
              <a:buFont typeface="Wingdings" panose="05000000000000000000" pitchFamily="2" charset="2"/>
              <a:buChar char=""/>
              <a:tabLst>
                <a:tab pos="1209675" algn="l"/>
              </a:tabLst>
            </a:pPr>
            <a:r>
              <a:rPr lang="ru-RU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предсказывать направления, тенденции её развития; </a:t>
            </a:r>
          </a:p>
          <a:p>
            <a:pPr marL="342900" lvl="0" indent="-342900" algn="just">
              <a:lnSpc>
                <a:spcPct val="107000"/>
              </a:lnSpc>
              <a:spcAft>
                <a:spcPts val="600"/>
              </a:spcAft>
              <a:buFont typeface="Wingdings" panose="05000000000000000000" pitchFamily="2" charset="2"/>
              <a:buChar char=""/>
              <a:tabLst>
                <a:tab pos="1209675" algn="l"/>
              </a:tabLst>
            </a:pPr>
            <a:r>
              <a:rPr lang="ru-RU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получать как следствие рекомендации по созданию инструментов преобразования действительности на основе положений теории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2EBDE-48CE-462A-B06B-1BC09D442C1C}" type="slidenum">
              <a:rPr lang="ru-RU" smtClean="0"/>
              <a:t>8</a:t>
            </a:fld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C7E1B31-D26A-3B63-DAE7-570351ABCF7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6" t="19776" r="6322" b="21460"/>
          <a:stretch/>
        </p:blipFill>
        <p:spPr>
          <a:xfrm>
            <a:off x="8842147" y="30482"/>
            <a:ext cx="3273652" cy="1072005"/>
          </a:xfrm>
          <a:prstGeom prst="rect">
            <a:avLst/>
          </a:prstGeom>
        </p:spPr>
      </p:pic>
      <p:sp>
        <p:nvSpPr>
          <p:cNvPr id="5" name="Подзаголовок 2">
            <a:extLst>
              <a:ext uri="{FF2B5EF4-FFF2-40B4-BE49-F238E27FC236}">
                <a16:creationId xmlns:a16="http://schemas.microsoft.com/office/drawing/2014/main" id="{A4FF563E-40D4-4AA6-F593-D719C00272E9}"/>
              </a:ext>
            </a:extLst>
          </p:cNvPr>
          <p:cNvSpPr txBox="1">
            <a:spLocks/>
          </p:cNvSpPr>
          <p:nvPr/>
        </p:nvSpPr>
        <p:spPr>
          <a:xfrm>
            <a:off x="627185" y="338675"/>
            <a:ext cx="8110068" cy="6218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>
                <a:tab pos="1209675" algn="l"/>
              </a:tabLst>
              <a:defRPr/>
            </a:pPr>
            <a:r>
              <a:rPr lang="ru-RU" sz="2600" b="1" noProof="0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Научная теория</a:t>
            </a:r>
            <a:endParaRPr kumimoji="0" lang="ru-RU" sz="2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93407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2">
            <a:extLst>
              <a:ext uri="{FF2B5EF4-FFF2-40B4-BE49-F238E27FC236}">
                <a16:creationId xmlns:a16="http://schemas.microsoft.com/office/drawing/2014/main" id="{E981E154-06B8-3F27-AFF1-F38E0E3F5B6E}"/>
              </a:ext>
            </a:extLst>
          </p:cNvPr>
          <p:cNvSpPr txBox="1">
            <a:spLocks/>
          </p:cNvSpPr>
          <p:nvPr/>
        </p:nvSpPr>
        <p:spPr>
          <a:xfrm>
            <a:off x="1850571" y="6103597"/>
            <a:ext cx="9144000" cy="5055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i="1" dirty="0">
                <a:latin typeface="Arial" panose="020B0604020202020204" pitchFamily="34" charset="0"/>
                <a:cs typeface="Arial" panose="020B0604020202020204" pitchFamily="34" charset="0"/>
              </a:rPr>
              <a:t>Источник: Кузнецов О.Л, Большаков Б.Е. Устойчивое развитие: Научные основы проектирования в системе природа-общество-человек (Учебник XXI века). РАЕН, 2002. С. 155-158 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2EBDE-48CE-462A-B06B-1BC09D442C1C}" type="slidenum">
              <a:rPr lang="ru-RU" smtClean="0"/>
              <a:t>9</a:t>
            </a:fld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C7E1B31-D26A-3B63-DAE7-570351ABCF7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6" t="19776" r="6322" b="21460"/>
          <a:stretch/>
        </p:blipFill>
        <p:spPr>
          <a:xfrm>
            <a:off x="8842147" y="30482"/>
            <a:ext cx="3273652" cy="1072005"/>
          </a:xfrm>
          <a:prstGeom prst="rect">
            <a:avLst/>
          </a:prstGeom>
        </p:spPr>
      </p:pic>
      <p:sp>
        <p:nvSpPr>
          <p:cNvPr id="9" name="Подзаголовок 2">
            <a:extLst>
              <a:ext uri="{FF2B5EF4-FFF2-40B4-BE49-F238E27FC236}">
                <a16:creationId xmlns:a16="http://schemas.microsoft.com/office/drawing/2014/main" id="{A4FF563E-40D4-4AA6-F593-D719C00272E9}"/>
              </a:ext>
            </a:extLst>
          </p:cNvPr>
          <p:cNvSpPr txBox="1">
            <a:spLocks/>
          </p:cNvSpPr>
          <p:nvPr/>
        </p:nvSpPr>
        <p:spPr>
          <a:xfrm>
            <a:off x="372208" y="280477"/>
            <a:ext cx="8110068" cy="6218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>
              <a:lnSpc>
                <a:spcPct val="107000"/>
              </a:lnSpc>
              <a:spcBef>
                <a:spcPts val="1200"/>
              </a:spcBef>
              <a:spcAft>
                <a:spcPts val="1200"/>
              </a:spcAft>
              <a:tabLst>
                <a:tab pos="1209675" algn="l"/>
              </a:tabLst>
            </a:pPr>
            <a:r>
              <a:rPr lang="ru-RU" sz="26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Структура прикладной научной теории</a:t>
            </a:r>
          </a:p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>
                <a:tab pos="1209675" algn="l"/>
              </a:tabLst>
              <a:defRPr/>
            </a:pPr>
            <a:endParaRPr kumimoji="0" lang="ru-RU" sz="2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65261A7-6384-47E6-C129-A253A0571B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208" y="1515058"/>
            <a:ext cx="10269363" cy="4009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90756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2621</TotalTime>
  <Words>1113</Words>
  <Application>Microsoft Office PowerPoint</Application>
  <PresentationFormat>Широкоэкранный</PresentationFormat>
  <Paragraphs>226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0" baseType="lpstr">
      <vt:lpstr>Arial</vt:lpstr>
      <vt:lpstr>Calibri</vt:lpstr>
      <vt:lpstr>Calibri Light</vt:lpstr>
      <vt:lpstr>Palatino Linotype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Андрей Головин</dc:creator>
  <cp:lastModifiedBy>Андрей Головин</cp:lastModifiedBy>
  <cp:revision>69</cp:revision>
  <dcterms:created xsi:type="dcterms:W3CDTF">2024-01-21T13:27:52Z</dcterms:created>
  <dcterms:modified xsi:type="dcterms:W3CDTF">2025-02-27T19:44:54Z</dcterms:modified>
</cp:coreProperties>
</file>